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80" r:id="rId2"/>
    <p:sldId id="282" r:id="rId3"/>
    <p:sldId id="285" r:id="rId4"/>
    <p:sldId id="297" r:id="rId5"/>
    <p:sldId id="283" r:id="rId6"/>
    <p:sldId id="301" r:id="rId7"/>
    <p:sldId id="305" r:id="rId8"/>
    <p:sldId id="303" r:id="rId9"/>
    <p:sldId id="339" r:id="rId10"/>
    <p:sldId id="341" r:id="rId11"/>
    <p:sldId id="344" r:id="rId12"/>
    <p:sldId id="345" r:id="rId13"/>
    <p:sldId id="349" r:id="rId14"/>
    <p:sldId id="343" r:id="rId15"/>
    <p:sldId id="351" r:id="rId16"/>
    <p:sldId id="358" r:id="rId17"/>
    <p:sldId id="360" r:id="rId18"/>
    <p:sldId id="414" r:id="rId19"/>
    <p:sldId id="369" r:id="rId20"/>
    <p:sldId id="415" r:id="rId21"/>
    <p:sldId id="375" r:id="rId22"/>
    <p:sldId id="408" r:id="rId23"/>
    <p:sldId id="377" r:id="rId24"/>
    <p:sldId id="421" r:id="rId25"/>
    <p:sldId id="381" r:id="rId26"/>
    <p:sldId id="422" r:id="rId27"/>
    <p:sldId id="424" r:id="rId28"/>
    <p:sldId id="426" r:id="rId29"/>
    <p:sldId id="386" r:id="rId30"/>
    <p:sldId id="425" r:id="rId31"/>
    <p:sldId id="397" r:id="rId32"/>
    <p:sldId id="420" r:id="rId33"/>
    <p:sldId id="402" r:id="rId34"/>
    <p:sldId id="403" r:id="rId35"/>
    <p:sldId id="404" r:id="rId36"/>
    <p:sldId id="407" r:id="rId37"/>
    <p:sldId id="409" r:id="rId38"/>
    <p:sldId id="410" r:id="rId39"/>
    <p:sldId id="405" r:id="rId40"/>
    <p:sldId id="406" r:id="rId41"/>
    <p:sldId id="427" r:id="rId42"/>
    <p:sldId id="428" r:id="rId43"/>
    <p:sldId id="429" r:id="rId44"/>
    <p:sldId id="430" r:id="rId45"/>
    <p:sldId id="431" r:id="rId46"/>
    <p:sldId id="423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545" autoAdjust="0"/>
  </p:normalViewPr>
  <p:slideViewPr>
    <p:cSldViewPr>
      <p:cViewPr varScale="1">
        <p:scale>
          <a:sx n="115" d="100"/>
          <a:sy n="115" d="100"/>
        </p:scale>
        <p:origin x="-103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11/6/2013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11/6/2013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11/6/2013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11/6/2013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11/6/2013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11/6/2013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11/6/2013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D148D09A-0120-4B37-AD3A-26EF4E67A6A1}" type="datetimeFigureOut">
              <a:rPr lang="en-US" smtClean="0"/>
              <a:pPr/>
              <a:t>11/6/2013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13" Type="http://schemas.openxmlformats.org/officeDocument/2006/relationships/slide" Target="slide33.xml"/><Relationship Id="rId3" Type="http://schemas.openxmlformats.org/officeDocument/2006/relationships/slide" Target="slide4.xml"/><Relationship Id="rId7" Type="http://schemas.openxmlformats.org/officeDocument/2006/relationships/slide" Target="slide16.xml"/><Relationship Id="rId12" Type="http://schemas.openxmlformats.org/officeDocument/2006/relationships/slide" Target="slide32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11" Type="http://schemas.openxmlformats.org/officeDocument/2006/relationships/slide" Target="slide29.xml"/><Relationship Id="rId5" Type="http://schemas.openxmlformats.org/officeDocument/2006/relationships/slide" Target="slide9.xml"/><Relationship Id="rId15" Type="http://schemas.openxmlformats.org/officeDocument/2006/relationships/slide" Target="slide46.xml"/><Relationship Id="rId10" Type="http://schemas.openxmlformats.org/officeDocument/2006/relationships/slide" Target="slide25.xml"/><Relationship Id="rId4" Type="http://schemas.openxmlformats.org/officeDocument/2006/relationships/slide" Target="slide5.xml"/><Relationship Id="rId9" Type="http://schemas.openxmlformats.org/officeDocument/2006/relationships/slide" Target="slide21.xml"/><Relationship Id="rId14" Type="http://schemas.openxmlformats.org/officeDocument/2006/relationships/slide" Target="slide3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for.gov.bc.ca/his/results/business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for.gov.bc.ca/his/results/techDocs.htm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r.gov.bc.ca/his/results/techDocs.htm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for.gov.bc.ca/his/results/techDocs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or.gov.bc.ca/his/results/techDocs.htm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http://www.for.gov.bc.ca/his/results/support.htm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hyperlink" Target="http://www.for.gov.bc.ca/his/results/training/index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09600" y="228600"/>
            <a:ext cx="8153400" cy="25146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spc="-100" dirty="0" smtClean="0">
                <a:solidFill>
                  <a:srgbClr val="FFFF00"/>
                </a:solidFill>
                <a:ea typeface="+mj-ea"/>
                <a:cs typeface="Arial" pitchFamily="34" charset="0"/>
              </a:rPr>
              <a:t>RESULTS Training</a:t>
            </a:r>
          </a:p>
          <a:p>
            <a:pPr lvl="0" algn="ctr">
              <a:spcBef>
                <a:spcPct val="0"/>
              </a:spcBef>
              <a:defRPr/>
            </a:pPr>
            <a:endParaRPr lang="en-US" sz="3200" b="1" dirty="0" smtClean="0">
              <a:solidFill>
                <a:srgbClr val="FFC000"/>
              </a:solidFill>
              <a:latin typeface="Calibri" pitchFamily="34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en-US" sz="3200" b="1" dirty="0" smtClean="0">
                <a:solidFill>
                  <a:srgbClr val="FFC000"/>
                </a:solidFill>
                <a:latin typeface="Calibri" pitchFamily="34" charset="0"/>
              </a:rPr>
              <a:t>Core Module 5</a:t>
            </a:r>
          </a:p>
          <a:p>
            <a:pPr lvl="0" algn="ctr">
              <a:spcBef>
                <a:spcPct val="0"/>
              </a:spcBef>
              <a:defRPr/>
            </a:pPr>
            <a:r>
              <a:rPr lang="en-US" sz="3200" b="1" dirty="0" smtClean="0">
                <a:solidFill>
                  <a:srgbClr val="FFC000"/>
                </a:solidFill>
                <a:latin typeface="Calibri" pitchFamily="34" charset="0"/>
              </a:rPr>
              <a:t>Obligation Reporting  </a:t>
            </a:r>
          </a:p>
          <a:p>
            <a:pPr lvl="0" algn="ctr">
              <a:spcBef>
                <a:spcPct val="0"/>
              </a:spcBef>
              <a:defRPr/>
            </a:pPr>
            <a:r>
              <a:rPr lang="en-US" sz="3200" b="1" dirty="0" smtClean="0">
                <a:solidFill>
                  <a:srgbClr val="FFC000"/>
                </a:solidFill>
                <a:latin typeface="Calibri" pitchFamily="34" charset="0"/>
              </a:rPr>
              <a:t>Standards Unit Modifications-ESF</a:t>
            </a:r>
            <a:r>
              <a:rPr kumimoji="0" lang="en-US" sz="36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en-US" sz="36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en-US" sz="36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en-US" sz="36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endParaRPr kumimoji="0" lang="en-US" sz="36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3048000"/>
            <a:ext cx="5257800" cy="318894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895600" y="6400800"/>
            <a:ext cx="3581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C000"/>
                </a:solidFill>
              </a:rPr>
              <a:t> Sept 2013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914400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  <a:latin typeface="+mn-lt"/>
              </a:rPr>
              <a:t>Learning Objectives</a:t>
            </a:r>
            <a:endParaRPr lang="en-US" dirty="0">
              <a:solidFill>
                <a:srgbClr val="FFFF00"/>
              </a:solidFill>
              <a:latin typeface="+mn-lt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6096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838200" y="1295400"/>
            <a:ext cx="7696200" cy="4267200"/>
          </a:xfrm>
          <a:solidFill>
            <a:schemeClr val="tx1"/>
          </a:solidFill>
        </p:spPr>
        <p:txBody>
          <a:bodyPr>
            <a:normAutofit fontScale="85000" lnSpcReduction="20000"/>
          </a:bodyPr>
          <a:lstStyle/>
          <a:p>
            <a:r>
              <a:rPr lang="en-US" sz="2400" dirty="0" smtClean="0">
                <a:hlinkClick r:id="rId2" action="ppaction://hlinksldjump"/>
              </a:rPr>
              <a:t>Business Guidelines</a:t>
            </a:r>
            <a:endParaRPr lang="en-US" sz="2400" dirty="0" smtClean="0"/>
          </a:p>
          <a:p>
            <a:r>
              <a:rPr lang="en-US" sz="2400" dirty="0" smtClean="0">
                <a:solidFill>
                  <a:srgbClr val="FFC000"/>
                </a:solidFill>
                <a:hlinkClick r:id="rId3" action="ppaction://hlinksldjump"/>
              </a:rPr>
              <a:t>Online</a:t>
            </a:r>
            <a:r>
              <a:rPr lang="en-US" sz="2400" dirty="0" smtClean="0">
                <a:hlinkClick r:id="rId3" action="ppaction://hlinksldjump"/>
              </a:rPr>
              <a:t> or ESF Matrix</a:t>
            </a:r>
            <a:endParaRPr lang="en-US" sz="2400" dirty="0" smtClean="0"/>
          </a:p>
          <a:p>
            <a:r>
              <a:rPr lang="en-US" sz="2400" dirty="0" smtClean="0">
                <a:hlinkClick r:id="rId4" action="ppaction://hlinksldjump"/>
              </a:rPr>
              <a:t>Technical documentation references</a:t>
            </a:r>
            <a:endParaRPr lang="en-US" sz="2400" dirty="0" smtClean="0"/>
          </a:p>
          <a:p>
            <a:r>
              <a:rPr lang="en-US" sz="2400" dirty="0" smtClean="0">
                <a:solidFill>
                  <a:srgbClr val="FFC000"/>
                </a:solidFill>
                <a:hlinkClick r:id="rId5" action="ppaction://hlinksldjump"/>
              </a:rPr>
              <a:t>ESF Process</a:t>
            </a:r>
            <a:endParaRPr lang="en-US" sz="2400" dirty="0" smtClean="0">
              <a:solidFill>
                <a:srgbClr val="FFC000"/>
              </a:solidFill>
            </a:endParaRPr>
          </a:p>
          <a:p>
            <a:r>
              <a:rPr lang="en-US" sz="2400" dirty="0" smtClean="0">
                <a:hlinkClick r:id="rId6" action="ppaction://hlinksldjump"/>
              </a:rPr>
              <a:t>What kind of Plan?</a:t>
            </a:r>
            <a:endParaRPr lang="en-US" sz="2400" dirty="0" smtClean="0"/>
          </a:p>
          <a:p>
            <a:pPr lvl="2"/>
            <a:r>
              <a:rPr lang="en-US" sz="1800" dirty="0" smtClean="0">
                <a:solidFill>
                  <a:srgbClr val="FFC000"/>
                </a:solidFill>
                <a:hlinkClick r:id="rId7" action="ppaction://hlinksldjump"/>
              </a:rPr>
              <a:t>Corrections</a:t>
            </a:r>
            <a:endParaRPr lang="en-US" sz="1800" dirty="0" smtClean="0">
              <a:solidFill>
                <a:srgbClr val="FFC000"/>
              </a:solidFill>
            </a:endParaRPr>
          </a:p>
          <a:p>
            <a:pPr lvl="2"/>
            <a:r>
              <a:rPr lang="en-US" sz="1800" dirty="0" smtClean="0">
                <a:solidFill>
                  <a:srgbClr val="FFC000"/>
                </a:solidFill>
                <a:hlinkClick r:id="rId8" action="ppaction://hlinksldjump"/>
              </a:rPr>
              <a:t>Minor Amendment</a:t>
            </a:r>
            <a:endParaRPr lang="en-US" sz="1800" dirty="0" smtClean="0">
              <a:solidFill>
                <a:srgbClr val="FFC000"/>
              </a:solidFill>
            </a:endParaRPr>
          </a:p>
          <a:p>
            <a:pPr lvl="2"/>
            <a:r>
              <a:rPr lang="en-US" sz="1800" dirty="0" smtClean="0">
                <a:solidFill>
                  <a:srgbClr val="FFC000"/>
                </a:solidFill>
                <a:cs typeface="Arial" pitchFamily="34" charset="0"/>
                <a:hlinkClick r:id="rId9" action="ppaction://hlinksldjump"/>
              </a:rPr>
              <a:t>S197</a:t>
            </a:r>
            <a:endParaRPr lang="en-US" sz="1800" dirty="0" smtClean="0">
              <a:solidFill>
                <a:srgbClr val="FFC000"/>
              </a:solidFill>
              <a:cs typeface="Arial" pitchFamily="34" charset="0"/>
            </a:endParaRPr>
          </a:p>
          <a:p>
            <a:pPr lvl="2"/>
            <a:r>
              <a:rPr lang="en-US" sz="1800" dirty="0" smtClean="0">
                <a:solidFill>
                  <a:srgbClr val="FFC000"/>
                </a:solidFill>
                <a:cs typeface="Arial" pitchFamily="34" charset="0"/>
                <a:hlinkClick r:id="rId10" action="ppaction://hlinksldjump"/>
              </a:rPr>
              <a:t>Approved Variation</a:t>
            </a:r>
            <a:endParaRPr lang="en-US" sz="1800" dirty="0" smtClean="0">
              <a:solidFill>
                <a:srgbClr val="FFC000"/>
              </a:solidFill>
              <a:cs typeface="Arial" pitchFamily="34" charset="0"/>
            </a:endParaRPr>
          </a:p>
          <a:p>
            <a:pPr lvl="2"/>
            <a:r>
              <a:rPr lang="en-US" sz="1800" dirty="0" smtClean="0">
                <a:solidFill>
                  <a:srgbClr val="FFC000"/>
                </a:solidFill>
                <a:cs typeface="Arial" pitchFamily="34" charset="0"/>
                <a:hlinkClick r:id="rId11" action="ppaction://hlinksldjump"/>
              </a:rPr>
              <a:t>Site Plan Amendment</a:t>
            </a:r>
            <a:endParaRPr lang="en-US" sz="1800" dirty="0" smtClean="0">
              <a:solidFill>
                <a:srgbClr val="FFC000"/>
              </a:solidFill>
              <a:cs typeface="Arial" pitchFamily="34" charset="0"/>
            </a:endParaRPr>
          </a:p>
          <a:p>
            <a:pPr lvl="2"/>
            <a:r>
              <a:rPr lang="en-US" sz="1800" dirty="0" smtClean="0">
                <a:solidFill>
                  <a:srgbClr val="FFC000"/>
                </a:solidFill>
                <a:cs typeface="Arial" pitchFamily="34" charset="0"/>
                <a:hlinkClick r:id="rId12" action="ppaction://hlinksldjump"/>
              </a:rPr>
              <a:t>Amendment requiring Approval</a:t>
            </a:r>
            <a:endParaRPr lang="en-US" sz="1800" dirty="0" smtClean="0">
              <a:solidFill>
                <a:srgbClr val="FFC000"/>
              </a:solidFill>
              <a:cs typeface="Arial" pitchFamily="34" charset="0"/>
            </a:endParaRPr>
          </a:p>
          <a:p>
            <a:pPr lvl="2"/>
            <a:r>
              <a:rPr lang="en-US" sz="1800" dirty="0" smtClean="0">
                <a:solidFill>
                  <a:srgbClr val="FFC000"/>
                </a:solidFill>
                <a:cs typeface="Arial" pitchFamily="34" charset="0"/>
                <a:hlinkClick r:id="rId13" action="ppaction://hlinksldjump"/>
              </a:rPr>
              <a:t>Inbox Approval</a:t>
            </a:r>
            <a:endParaRPr lang="en-US" sz="1800" dirty="0" smtClean="0">
              <a:solidFill>
                <a:srgbClr val="FFC000"/>
              </a:solidFill>
              <a:cs typeface="Arial" pitchFamily="34" charset="0"/>
            </a:endParaRPr>
          </a:p>
          <a:p>
            <a:r>
              <a:rPr lang="en-US" sz="2400" dirty="0" smtClean="0">
                <a:solidFill>
                  <a:srgbClr val="FFC000"/>
                </a:solidFill>
                <a:cs typeface="Arial" pitchFamily="34" charset="0"/>
                <a:hlinkClick r:id="rId14" action="ppaction://hlinksldjump"/>
              </a:rPr>
              <a:t>Auditing SU Modifications</a:t>
            </a:r>
            <a:endParaRPr lang="en-US" sz="2400" dirty="0" smtClean="0">
              <a:solidFill>
                <a:srgbClr val="FFC000"/>
              </a:solidFill>
              <a:cs typeface="Arial" pitchFamily="34" charset="0"/>
            </a:endParaRPr>
          </a:p>
          <a:p>
            <a:r>
              <a:rPr lang="en-US" sz="2400" dirty="0" smtClean="0">
                <a:solidFill>
                  <a:srgbClr val="FFC000"/>
                </a:solidFill>
                <a:cs typeface="Arial" pitchFamily="34" charset="0"/>
                <a:hlinkClick r:id="rId15" action="ppaction://hlinksldjump"/>
              </a:rPr>
              <a:t>Help Resources</a:t>
            </a:r>
            <a:endParaRPr lang="en-US" sz="2400" dirty="0" smtClean="0">
              <a:solidFill>
                <a:srgbClr val="FFC000"/>
              </a:solidFill>
              <a:cs typeface="Arial" pitchFamily="34" charset="0"/>
            </a:endParaRPr>
          </a:p>
          <a:p>
            <a:endParaRPr lang="en-US" sz="2400" dirty="0" smtClean="0">
              <a:solidFill>
                <a:srgbClr val="FFC000"/>
              </a:solidFill>
            </a:endParaRPr>
          </a:p>
          <a:p>
            <a:endParaRPr lang="en-US" sz="2400" dirty="0" smtClean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8077200" cy="1240536"/>
          </a:xfrm>
        </p:spPr>
        <p:txBody>
          <a:bodyPr/>
          <a:lstStyle/>
          <a:p>
            <a:r>
              <a:rPr lang="en-US" sz="3200" dirty="0" smtClean="0">
                <a:solidFill>
                  <a:srgbClr val="FFFF00"/>
                </a:solidFill>
                <a:latin typeface="Calibri" pitchFamily="34" charset="0"/>
              </a:rPr>
              <a:t>Business Guidance</a:t>
            </a:r>
            <a:endParaRPr lang="en-US" sz="3200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62000" y="838200"/>
            <a:ext cx="5867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2"/>
              </a:rPr>
              <a:t>http://www.for.gov.bc.ca/his/results/business.htm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371600"/>
            <a:ext cx="7772400" cy="203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2200" y="3429000"/>
            <a:ext cx="5181600" cy="3279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/>
        </p:nvCxnSpPr>
        <p:spPr>
          <a:xfrm>
            <a:off x="6096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85800" y="152400"/>
            <a:ext cx="8077200" cy="1240536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spc="-100" noProof="0" dirty="0" smtClean="0">
                <a:solidFill>
                  <a:srgbClr val="FFFF00"/>
                </a:solidFill>
                <a:ea typeface="+mj-ea"/>
                <a:cs typeface="+mj-cs"/>
              </a:rPr>
              <a:t>Online or ESF Matrix</a:t>
            </a:r>
            <a:endParaRPr kumimoji="0" lang="en-US" sz="32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3400" y="6400800"/>
            <a:ext cx="6324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* Any spatial requirements must be submitted by ESF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57200" y="1219200"/>
          <a:ext cx="8229599" cy="52635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0445"/>
                <a:gridCol w="967155"/>
                <a:gridCol w="4571999"/>
              </a:tblGrid>
              <a:tr h="472753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C000"/>
                          </a:solidFill>
                          <a:latin typeface="Calibri" pitchFamily="34" charset="0"/>
                        </a:rPr>
                        <a:t>Submission Component</a:t>
                      </a:r>
                      <a:endParaRPr lang="en-US" dirty="0">
                        <a:solidFill>
                          <a:srgbClr val="FFC0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C000"/>
                          </a:solidFill>
                          <a:latin typeface="Calibri" pitchFamily="34" charset="0"/>
                        </a:rPr>
                        <a:t>ESF</a:t>
                      </a:r>
                      <a:endParaRPr lang="en-US" dirty="0">
                        <a:solidFill>
                          <a:srgbClr val="FFC0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C000"/>
                          </a:solidFill>
                          <a:latin typeface="Calibri" pitchFamily="34" charset="0"/>
                        </a:rPr>
                        <a:t>Online</a:t>
                      </a:r>
                      <a:endParaRPr lang="en-US" dirty="0">
                        <a:solidFill>
                          <a:srgbClr val="FFC0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45274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alibri" pitchFamily="34" charset="0"/>
                        </a:rPr>
                        <a:t>\</a:t>
                      </a:r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Opening</a:t>
                      </a:r>
                      <a:r>
                        <a:rPr lang="en-US" baseline="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 Definition</a:t>
                      </a:r>
                    </a:p>
                    <a:p>
                      <a:r>
                        <a:rPr lang="en-US" baseline="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Tenure &amp; Site Plan Information</a:t>
                      </a: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Yes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  <a:latin typeface="Calibri" pitchFamily="34" charset="0"/>
                        </a:rPr>
                        <a:t>No</a:t>
                      </a:r>
                    </a:p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Opening</a:t>
                      </a:r>
                      <a:r>
                        <a:rPr lang="en-US" baseline="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 and Standards Unit Spatial required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44173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SU Modifications*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Yes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Conditional</a:t>
                      </a:r>
                    </a:p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Must use ESF</a:t>
                      </a:r>
                      <a:r>
                        <a:rPr lang="en-US" baseline="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 where there is changes to Standards Unit (additions, deletions) or changes in spatial.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5000"/>
                      </a:schemeClr>
                    </a:solidFill>
                  </a:tcPr>
                </a:tc>
              </a:tr>
              <a:tr h="363983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Disturbance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Yes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Yes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09956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Silviculture</a:t>
                      </a:r>
                      <a:r>
                        <a:rPr lang="en-US" baseline="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 Activity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Yes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Yes</a:t>
                      </a:r>
                    </a:p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Mandatory ESF for government funded activities (FE, JS)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3983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Forest Cover *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Yes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  <a:latin typeface="Calibri" pitchFamily="34" charset="0"/>
                        </a:rPr>
                        <a:t>No </a:t>
                      </a:r>
                    </a:p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  <a:latin typeface="Calibri" pitchFamily="34" charset="0"/>
                        </a:rPr>
                        <a:t>Forest</a:t>
                      </a:r>
                      <a:r>
                        <a:rPr lang="en-US" baseline="0" dirty="0" smtClean="0">
                          <a:solidFill>
                            <a:srgbClr val="C00000"/>
                          </a:solidFill>
                          <a:latin typeface="Calibri" pitchFamily="34" charset="0"/>
                        </a:rPr>
                        <a:t> Cover Spatial required</a:t>
                      </a:r>
                      <a:endParaRPr lang="en-US" dirty="0">
                        <a:solidFill>
                          <a:srgbClr val="C000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3983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Milestone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Yes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Yes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3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s.108</a:t>
                      </a:r>
                      <a:r>
                        <a:rPr lang="en-US" baseline="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 Application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No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Yes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6096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8077200" cy="1240536"/>
          </a:xfrm>
        </p:spPr>
        <p:txBody>
          <a:bodyPr/>
          <a:lstStyle/>
          <a:p>
            <a:r>
              <a:rPr lang="en-US" sz="3200" dirty="0" smtClean="0">
                <a:solidFill>
                  <a:srgbClr val="FFFF00"/>
                </a:solidFill>
                <a:latin typeface="Calibri" pitchFamily="34" charset="0"/>
              </a:rPr>
              <a:t>Technical Documentation References</a:t>
            </a:r>
            <a:br>
              <a:rPr lang="en-US" sz="3200" dirty="0" smtClean="0">
                <a:solidFill>
                  <a:srgbClr val="FFFF00"/>
                </a:solidFill>
                <a:latin typeface="Calibri" pitchFamily="34" charset="0"/>
              </a:rPr>
            </a:br>
            <a:r>
              <a:rPr lang="en-US" sz="320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  <a:hlinkClick r:id="rId2"/>
              </a:rPr>
              <a:t>http://www.for.gov.bc.ca/his/results/techDocs.htm</a:t>
            </a:r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</a:rPr>
              <a:t/>
            </a:r>
            <a:br>
              <a:rPr lang="en-US" sz="2400" dirty="0" smtClean="0">
                <a:solidFill>
                  <a:srgbClr val="FFFF00"/>
                </a:solidFill>
                <a:latin typeface="Calibri" pitchFamily="34" charset="0"/>
              </a:rPr>
            </a:br>
            <a:endParaRPr lang="en-US" sz="2400" dirty="0">
              <a:solidFill>
                <a:srgbClr val="FFFF00"/>
              </a:solidFill>
              <a:latin typeface="Calibri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600199"/>
            <a:ext cx="6781800" cy="4327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Connector 3"/>
          <p:cNvCxnSpPr/>
          <p:nvPr/>
        </p:nvCxnSpPr>
        <p:spPr>
          <a:xfrm>
            <a:off x="6096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71600"/>
            <a:ext cx="2589581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2743200"/>
            <a:ext cx="6324600" cy="3850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762000" y="228600"/>
            <a:ext cx="8077200" cy="1240536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Technical Documentation ESF Schema References</a:t>
            </a:r>
            <a:b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</a:t>
            </a:r>
            <a: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  <a:hlinkClick r:id="rId4"/>
              </a:rPr>
              <a:t>http://www.for.gov.bc.ca/his/results/techDocs.htm</a:t>
            </a:r>
            <a: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/>
            </a:r>
            <a:b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00400" y="1447800"/>
            <a:ext cx="4572000" cy="131112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dirty="0" smtClean="0">
                <a:solidFill>
                  <a:srgbClr val="FFFF00"/>
                </a:solidFill>
                <a:latin typeface="Arial" charset="0"/>
              </a:rPr>
              <a:t>Tech Specs has ESF Reference with business rules and field specific edits.</a:t>
            </a:r>
          </a:p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</a:pPr>
            <a:endParaRPr lang="en-US" dirty="0" smtClean="0">
              <a:solidFill>
                <a:srgbClr val="FFFF00"/>
              </a:solidFill>
              <a:latin typeface="Arial" charset="0"/>
            </a:endParaRPr>
          </a:p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dirty="0" smtClean="0">
                <a:solidFill>
                  <a:srgbClr val="FFFF00"/>
                </a:solidFill>
                <a:latin typeface="Arial" charset="0"/>
              </a:rPr>
              <a:t>Reference is by schema item.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096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609600" y="152400"/>
            <a:ext cx="8077200" cy="1240536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Technical Documentation </a:t>
            </a:r>
            <a:r>
              <a:rPr kumimoji="0" lang="en-US" sz="3200" b="0" i="0" u="none" strike="noStrike" kern="1200" cap="none" spc="-10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Codelists</a:t>
            </a: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-10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  <a:hlinkClick r:id="rId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  <a:hlinkClick r:id="rId2"/>
              </a:rPr>
              <a:t>http://www.for.gov.bc.ca/his/results/techDocs.htm</a:t>
            </a:r>
            <a: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/>
            </a:r>
            <a:b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676400"/>
            <a:ext cx="2783853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800" y="2438400"/>
            <a:ext cx="4791276" cy="174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Connector 4"/>
          <p:cNvCxnSpPr/>
          <p:nvPr/>
        </p:nvCxnSpPr>
        <p:spPr>
          <a:xfrm>
            <a:off x="6096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00200"/>
            <a:ext cx="3914775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04800" y="152400"/>
            <a:ext cx="8839200" cy="12192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Technical Documentation </a:t>
            </a:r>
            <a:r>
              <a:rPr kumimoji="0" lang="en-US" sz="3200" b="0" i="0" u="none" strike="noStrike" kern="1200" cap="none" spc="-10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SU Modifications </a:t>
            </a:r>
            <a:r>
              <a:rPr kumimoji="0" lang="en-US" sz="3200" b="0" i="0" u="none" strike="noStrike" kern="1200" cap="none" spc="-100" normalizeH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Cheatsheet</a:t>
            </a: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/>
            </a:r>
            <a:b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  <a:hlinkClick r:id="rId3"/>
              </a:rPr>
              <a:t>http://www.for.gov.bc.ca/his/results/techDocs.htm</a:t>
            </a:r>
            <a:r>
              <a:rPr kumimoji="0" lang="en-US" sz="20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/>
            </a:r>
            <a:br>
              <a:rPr kumimoji="0" lang="en-US" sz="20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20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72388" y="1981200"/>
            <a:ext cx="6671612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ight Brace 6"/>
          <p:cNvSpPr/>
          <p:nvPr/>
        </p:nvSpPr>
        <p:spPr>
          <a:xfrm rot="16200000">
            <a:off x="6362700" y="-114300"/>
            <a:ext cx="457200" cy="4648200"/>
          </a:xfrm>
          <a:prstGeom prst="rightBrac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>
          <a:xfrm>
            <a:off x="5257800" y="990600"/>
            <a:ext cx="3505200" cy="9144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en-US" sz="1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alibri" pitchFamily="34" charset="0"/>
              </a:rPr>
              <a:t>	</a:t>
            </a:r>
            <a:r>
              <a:rPr lang="en-US" sz="1400" b="1" dirty="0" smtClean="0">
                <a:solidFill>
                  <a:srgbClr val="FFC000"/>
                </a:solidFill>
                <a:latin typeface="Calibri" pitchFamily="34" charset="0"/>
              </a:rPr>
              <a:t>Helps explain setup for ESF portion</a:t>
            </a:r>
          </a:p>
          <a:p>
            <a:pPr>
              <a:lnSpc>
                <a:spcPct val="90000"/>
              </a:lnSpc>
              <a:buNone/>
            </a:pPr>
            <a:r>
              <a:rPr lang="en-US" sz="1400" b="1" dirty="0" smtClean="0">
                <a:solidFill>
                  <a:srgbClr val="FFC000"/>
                </a:solidFill>
                <a:latin typeface="Calibri" pitchFamily="34" charset="0"/>
              </a:rPr>
              <a:t>	“A</a:t>
            </a:r>
            <a:r>
              <a:rPr lang="en-US" sz="1400" b="1" dirty="0" smtClean="0">
                <a:solidFill>
                  <a:srgbClr val="FFC000"/>
                </a:solidFill>
                <a:latin typeface="Calibri" pitchFamily="34" charset="0"/>
              </a:rPr>
              <a:t>” and </a:t>
            </a:r>
            <a:r>
              <a:rPr lang="en-US" sz="1400" b="1" dirty="0" smtClean="0">
                <a:solidFill>
                  <a:srgbClr val="FFC000"/>
                </a:solidFill>
                <a:latin typeface="Calibri" pitchFamily="34" charset="0"/>
              </a:rPr>
              <a:t>“U” </a:t>
            </a:r>
            <a:r>
              <a:rPr lang="en-US" sz="1400" b="1" dirty="0" smtClean="0">
                <a:solidFill>
                  <a:srgbClr val="FFC000"/>
                </a:solidFill>
                <a:latin typeface="Calibri" pitchFamily="34" charset="0"/>
              </a:rPr>
              <a:t>actions  </a:t>
            </a:r>
            <a:r>
              <a:rPr lang="en-US" sz="1400" b="1" dirty="0" smtClean="0">
                <a:solidFill>
                  <a:srgbClr val="FFC000"/>
                </a:solidFill>
                <a:latin typeface="Calibri" pitchFamily="34" charset="0"/>
              </a:rPr>
              <a:t>with inclusion or omission of SU implies addition or removal of SUs!</a:t>
            </a:r>
            <a:endParaRPr lang="en-US" sz="1400" b="1" dirty="0" smtClean="0">
              <a:solidFill>
                <a:srgbClr val="FFC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086600" y="2971800"/>
            <a:ext cx="1905000" cy="609600"/>
          </a:xfrm>
          <a:prstGeom prst="rect">
            <a:avLst/>
          </a:prstGeom>
          <a:solidFill>
            <a:schemeClr val="accent1">
              <a:lumMod val="50000"/>
              <a:alpha val="23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086600" y="4267200"/>
            <a:ext cx="1905000" cy="381000"/>
          </a:xfrm>
          <a:prstGeom prst="rect">
            <a:avLst/>
          </a:prstGeom>
          <a:solidFill>
            <a:schemeClr val="accent1">
              <a:lumMod val="75000"/>
              <a:alpha val="23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086600" y="5943600"/>
            <a:ext cx="1905000" cy="609600"/>
          </a:xfrm>
          <a:prstGeom prst="rect">
            <a:avLst/>
          </a:prstGeom>
          <a:solidFill>
            <a:schemeClr val="accent1">
              <a:lumMod val="75000"/>
              <a:alpha val="23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6096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09600" y="1447800"/>
          <a:ext cx="7543800" cy="4753715"/>
        </p:xfrm>
        <a:graphic>
          <a:graphicData uri="http://schemas.openxmlformats.org/drawingml/2006/table">
            <a:tbl>
              <a:tblPr/>
              <a:tblGrid>
                <a:gridCol w="3929062"/>
                <a:gridCol w="1335881"/>
                <a:gridCol w="2278857"/>
              </a:tblGrid>
              <a:tr h="96964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FFFF00"/>
                          </a:solidFill>
                          <a:latin typeface="Calibri"/>
                        </a:rPr>
                        <a:t> Type</a:t>
                      </a:r>
                      <a:endParaRPr lang="en-US" sz="1600" b="0" i="0" u="none" strike="noStrike" dirty="0">
                        <a:solidFill>
                          <a:srgbClr val="FFFF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FFFF00"/>
                          </a:solidFill>
                          <a:latin typeface="Calibri"/>
                        </a:rPr>
                        <a:t> ESF Action</a:t>
                      </a:r>
                    </a:p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FFFF00"/>
                          </a:solidFill>
                          <a:latin typeface="Calibri"/>
                        </a:rPr>
                        <a:t>Code</a:t>
                      </a:r>
                      <a:endParaRPr lang="en-US" sz="1600" b="0" i="0" u="none" strike="noStrike" dirty="0">
                        <a:solidFill>
                          <a:srgbClr val="FFFF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FFFF00"/>
                          </a:solidFill>
                          <a:latin typeface="Calibri"/>
                        </a:rPr>
                        <a:t>Audit </a:t>
                      </a:r>
                    </a:p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FFFF00"/>
                          </a:solidFill>
                          <a:latin typeface="Calibri"/>
                        </a:rPr>
                        <a:t>Event</a:t>
                      </a:r>
                    </a:p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FFFF00"/>
                          </a:solidFill>
                          <a:latin typeface="Calibri"/>
                        </a:rPr>
                        <a:t>Action</a:t>
                      </a:r>
                      <a:endParaRPr lang="en-US" sz="1600" b="0" i="0" u="none" strike="noStrike" dirty="0">
                        <a:solidFill>
                          <a:srgbClr val="FFFF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8313">
                <a:tc gridSpan="3">
                  <a:txBody>
                    <a:bodyPr/>
                    <a:lstStyle/>
                    <a:p>
                      <a:pPr algn="l" rtl="0" fontAlgn="t"/>
                      <a:endParaRPr lang="en-US" sz="1400" b="1" i="0" u="none" strike="noStrike" dirty="0" smtClean="0">
                        <a:solidFill>
                          <a:srgbClr val="FFFF75"/>
                        </a:solidFill>
                        <a:latin typeface="Arial"/>
                      </a:endParaRPr>
                    </a:p>
                    <a:p>
                      <a:pPr algn="l" rtl="0" fontAlgn="t"/>
                      <a:r>
                        <a:rPr lang="en-US" sz="1400" b="1" i="0" u="none" strike="noStrike" dirty="0" smtClean="0">
                          <a:solidFill>
                            <a:srgbClr val="FFFF75"/>
                          </a:solidFill>
                          <a:latin typeface="Arial"/>
                        </a:rPr>
                        <a:t> </a:t>
                      </a:r>
                      <a:r>
                        <a:rPr lang="en-US" sz="1400" b="1" i="0" u="none" strike="noStrike" dirty="0" err="1" smtClean="0">
                          <a:solidFill>
                            <a:srgbClr val="FFFF75"/>
                          </a:solidFill>
                          <a:latin typeface="Arial"/>
                        </a:rPr>
                        <a:t>Silv</a:t>
                      </a:r>
                      <a:r>
                        <a:rPr lang="en-US" sz="1400" b="1" i="0" u="none" strike="noStrike" dirty="0" smtClean="0">
                          <a:solidFill>
                            <a:srgbClr val="FFFF75"/>
                          </a:solidFill>
                          <a:latin typeface="Arial"/>
                        </a:rPr>
                        <a:t> Prescription</a:t>
                      </a:r>
                    </a:p>
                    <a:p>
                      <a:pPr algn="l" rtl="0" fontAlgn="t"/>
                      <a:r>
                        <a:rPr lang="en-US" sz="1400" b="1" i="0" u="none" strike="noStrike" dirty="0" smtClean="0">
                          <a:solidFill>
                            <a:srgbClr val="FFFF75"/>
                          </a:solidFill>
                          <a:latin typeface="Arial"/>
                        </a:rPr>
                        <a:t> </a:t>
                      </a:r>
                      <a:endParaRPr lang="en-US" sz="1400" b="1" i="0" u="none" strike="noStrike" dirty="0">
                        <a:solidFill>
                          <a:srgbClr val="FFFF75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6989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400" b="0" i="0" u="none" strike="noStrike" dirty="0" smtClean="0">
                          <a:solidFill>
                            <a:srgbClr val="FFC000"/>
                          </a:solidFill>
                          <a:latin typeface="Arial"/>
                        </a:rPr>
                        <a:t> Correction </a:t>
                      </a:r>
                      <a:endParaRPr lang="en-US" sz="1400" b="0" i="0" u="none" strike="noStrike" dirty="0">
                        <a:solidFill>
                          <a:srgbClr val="FFC000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b="0" i="0" u="none" strike="noStrike" dirty="0">
                          <a:solidFill>
                            <a:srgbClr val="FFC000"/>
                          </a:solidFill>
                          <a:latin typeface="Arial"/>
                        </a:rPr>
                        <a:t>U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FFC000"/>
                          </a:solidFill>
                          <a:latin typeface="Calibri"/>
                        </a:rPr>
                        <a:t>   COR </a:t>
                      </a:r>
                      <a:r>
                        <a:rPr lang="en-US" sz="1400" b="0" i="0" u="none" strike="noStrike" baseline="0" dirty="0" smtClean="0">
                          <a:solidFill>
                            <a:srgbClr val="FFC000"/>
                          </a:solidFill>
                          <a:latin typeface="Calibri"/>
                        </a:rPr>
                        <a:t>   </a:t>
                      </a:r>
                      <a:r>
                        <a:rPr lang="en-US" sz="1400" b="0" i="0" u="none" strike="noStrike" dirty="0" smtClean="0">
                          <a:solidFill>
                            <a:srgbClr val="FFC000"/>
                          </a:solidFill>
                          <a:latin typeface="Calibri"/>
                        </a:rPr>
                        <a:t>Correction</a:t>
                      </a:r>
                      <a:endParaRPr lang="en-US" sz="1400" b="0" i="0" u="none" strike="noStrike" dirty="0">
                        <a:solidFill>
                          <a:srgbClr val="FFC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96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400" b="0" i="0" u="none" strike="noStrike" dirty="0" smtClean="0">
                          <a:solidFill>
                            <a:srgbClr val="FFC000"/>
                          </a:solidFill>
                          <a:latin typeface="Arial"/>
                        </a:rPr>
                        <a:t> Minor </a:t>
                      </a:r>
                      <a:endParaRPr lang="en-US" sz="1400" b="0" i="0" u="none" strike="noStrike" dirty="0">
                        <a:solidFill>
                          <a:srgbClr val="FFC000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b="0" i="0" u="none" strike="noStrike" dirty="0">
                          <a:solidFill>
                            <a:srgbClr val="FFC000"/>
                          </a:solidFill>
                          <a:latin typeface="Arial"/>
                        </a:rPr>
                        <a:t>M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FFC000"/>
                          </a:solidFill>
                          <a:latin typeface="Calibri"/>
                        </a:rPr>
                        <a:t>   MIN </a:t>
                      </a:r>
                      <a:r>
                        <a:rPr lang="en-US" sz="1400" b="0" i="0" u="none" strike="noStrike" baseline="0" dirty="0" smtClean="0">
                          <a:solidFill>
                            <a:srgbClr val="FFC000"/>
                          </a:solidFill>
                          <a:latin typeface="Calibri"/>
                        </a:rPr>
                        <a:t>   </a:t>
                      </a:r>
                      <a:r>
                        <a:rPr lang="en-US" sz="1400" b="0" i="0" u="none" strike="noStrike" dirty="0" smtClean="0">
                          <a:solidFill>
                            <a:srgbClr val="FFC000"/>
                          </a:solidFill>
                          <a:latin typeface="Calibri"/>
                        </a:rPr>
                        <a:t>Amended Minor</a:t>
                      </a:r>
                      <a:endParaRPr lang="en-US" sz="1400" b="0" i="0" u="none" strike="noStrike" dirty="0">
                        <a:solidFill>
                          <a:srgbClr val="FFC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380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400" b="0" i="0" u="none" strike="noStrike" dirty="0" smtClean="0">
                          <a:solidFill>
                            <a:srgbClr val="FFC000"/>
                          </a:solidFill>
                          <a:latin typeface="Arial"/>
                        </a:rPr>
                        <a:t> S197</a:t>
                      </a:r>
                      <a:endParaRPr lang="en-US" sz="1400" b="0" i="0" u="none" strike="noStrike" dirty="0">
                        <a:solidFill>
                          <a:srgbClr val="FFC000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b="0" i="0" u="none" strike="noStrike" dirty="0" smtClean="0">
                          <a:solidFill>
                            <a:srgbClr val="FFC000"/>
                          </a:solidFill>
                          <a:latin typeface="Arial"/>
                        </a:rPr>
                        <a:t> M</a:t>
                      </a:r>
                      <a:r>
                        <a:rPr lang="en-US" sz="1400" b="0" i="0" u="none" strike="noStrike" baseline="30000" dirty="0" smtClean="0">
                          <a:solidFill>
                            <a:srgbClr val="FFC000"/>
                          </a:solidFill>
                          <a:latin typeface="Arial"/>
                        </a:rPr>
                        <a:t>1</a:t>
                      </a:r>
                      <a:endParaRPr lang="en-US" sz="1400" b="0" i="0" u="none" strike="noStrike" baseline="30000" dirty="0">
                        <a:solidFill>
                          <a:srgbClr val="FFC000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FFC000"/>
                          </a:solidFill>
                          <a:latin typeface="Calibri"/>
                        </a:rPr>
                        <a:t>   S197 </a:t>
                      </a:r>
                      <a:r>
                        <a:rPr lang="en-US" sz="1400" b="0" i="0" u="none" strike="noStrike" baseline="0" dirty="0" smtClean="0">
                          <a:solidFill>
                            <a:srgbClr val="FFC000"/>
                          </a:solidFill>
                          <a:latin typeface="Calibri"/>
                        </a:rPr>
                        <a:t>  </a:t>
                      </a:r>
                      <a:r>
                        <a:rPr lang="en-US" sz="1400" b="0" i="0" u="none" strike="noStrike" dirty="0" smtClean="0">
                          <a:solidFill>
                            <a:srgbClr val="FFC000"/>
                          </a:solidFill>
                          <a:latin typeface="Calibri"/>
                        </a:rPr>
                        <a:t>Section 197</a:t>
                      </a:r>
                      <a:endParaRPr lang="en-US" sz="1400" b="0" i="0" u="none" strike="noStrike" dirty="0">
                        <a:solidFill>
                          <a:srgbClr val="FFC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380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400" b="0" i="0" u="none" strike="noStrike" dirty="0" smtClean="0">
                          <a:solidFill>
                            <a:srgbClr val="FFC000"/>
                          </a:solidFill>
                          <a:latin typeface="Arial"/>
                        </a:rPr>
                        <a:t> Major </a:t>
                      </a:r>
                      <a:r>
                        <a:rPr lang="en-US" sz="1400" b="0" i="0" u="none" strike="noStrike" dirty="0">
                          <a:solidFill>
                            <a:srgbClr val="FFC000"/>
                          </a:solidFill>
                          <a:latin typeface="Arial"/>
                        </a:rPr>
                        <a:t>Amendment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b="0" i="0" u="none" strike="noStrike" dirty="0">
                          <a:solidFill>
                            <a:srgbClr val="FFC000"/>
                          </a:solidFill>
                          <a:latin typeface="Arial"/>
                        </a:rPr>
                        <a:t>A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FFC000"/>
                          </a:solidFill>
                          <a:latin typeface="Calibri"/>
                        </a:rPr>
                        <a:t>   AMD </a:t>
                      </a:r>
                      <a:r>
                        <a:rPr lang="en-US" sz="1400" b="0" i="0" u="none" strike="noStrike" baseline="0" dirty="0" smtClean="0">
                          <a:solidFill>
                            <a:srgbClr val="FFC000"/>
                          </a:solidFill>
                          <a:latin typeface="Calibri"/>
                        </a:rPr>
                        <a:t>  </a:t>
                      </a:r>
                      <a:r>
                        <a:rPr lang="en-US" sz="1400" b="0" i="0" u="none" strike="noStrike" dirty="0" smtClean="0">
                          <a:solidFill>
                            <a:srgbClr val="FFC000"/>
                          </a:solidFill>
                          <a:latin typeface="Calibri"/>
                        </a:rPr>
                        <a:t> Amended</a:t>
                      </a:r>
                      <a:endParaRPr lang="en-US" sz="1400" b="0" i="0" u="none" strike="noStrike" dirty="0">
                        <a:solidFill>
                          <a:srgbClr val="FFC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095">
                <a:tc gridSpan="3">
                  <a:txBody>
                    <a:bodyPr/>
                    <a:lstStyle/>
                    <a:p>
                      <a:pPr algn="l" rtl="0" fontAlgn="t"/>
                      <a:endParaRPr lang="en-US" sz="1400" b="1" i="0" u="none" strike="noStrike" dirty="0" smtClean="0">
                        <a:solidFill>
                          <a:srgbClr val="FFFF00"/>
                        </a:solidFill>
                        <a:latin typeface="Arial"/>
                      </a:endParaRPr>
                    </a:p>
                    <a:p>
                      <a:pPr algn="l" rtl="0" fontAlgn="t"/>
                      <a:r>
                        <a:rPr lang="en-US" sz="1400" b="1" i="0" u="none" strike="noStrike" dirty="0" smtClean="0">
                          <a:solidFill>
                            <a:srgbClr val="FFFF00"/>
                          </a:solidFill>
                          <a:latin typeface="Arial"/>
                        </a:rPr>
                        <a:t> Site </a:t>
                      </a:r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Arial"/>
                        </a:rPr>
                        <a:t>Plan </a:t>
                      </a:r>
                      <a:r>
                        <a:rPr lang="en-US" sz="1400" b="0" i="0" u="none" strike="noStrike" dirty="0">
                          <a:solidFill>
                            <a:srgbClr val="FFC000"/>
                          </a:solidFill>
                          <a:latin typeface="Calibri"/>
                        </a:rPr>
                        <a:t> </a:t>
                      </a:r>
                      <a:endParaRPr lang="en-US" sz="1400" b="0" i="0" u="none" strike="noStrike" dirty="0" smtClean="0">
                        <a:solidFill>
                          <a:srgbClr val="FFC000"/>
                        </a:solidFill>
                        <a:latin typeface="Calibri"/>
                      </a:endParaRPr>
                    </a:p>
                    <a:p>
                      <a:pPr algn="l" rtl="0" fontAlgn="t"/>
                      <a:endParaRPr lang="en-US" sz="1400" b="0" i="0" u="none" strike="noStrike" dirty="0">
                        <a:solidFill>
                          <a:srgbClr val="FFC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2720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400" b="0" i="0" u="none" strike="noStrike" dirty="0" smtClean="0">
                          <a:solidFill>
                            <a:srgbClr val="FFC000"/>
                          </a:solidFill>
                          <a:latin typeface="Arial"/>
                        </a:rPr>
                        <a:t> Approved </a:t>
                      </a:r>
                      <a:r>
                        <a:rPr lang="en-US" sz="1400" b="0" i="0" u="none" strike="noStrike" dirty="0">
                          <a:solidFill>
                            <a:srgbClr val="FFC000"/>
                          </a:solidFill>
                          <a:latin typeface="Arial"/>
                        </a:rPr>
                        <a:t>Variation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b="0" i="0" u="none" strike="noStrike" dirty="0">
                          <a:solidFill>
                            <a:srgbClr val="FFC000"/>
                          </a:solidFill>
                          <a:latin typeface="Arial"/>
                        </a:rPr>
                        <a:t>V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FFC000"/>
                          </a:solidFill>
                          <a:latin typeface="Calibri"/>
                        </a:rPr>
                        <a:t>   VAR </a:t>
                      </a:r>
                      <a:r>
                        <a:rPr lang="en-US" sz="1400" b="0" i="0" u="none" strike="noStrike" baseline="0" dirty="0" smtClean="0">
                          <a:solidFill>
                            <a:srgbClr val="FFC000"/>
                          </a:solidFill>
                          <a:latin typeface="Calibri"/>
                        </a:rPr>
                        <a:t>  </a:t>
                      </a:r>
                      <a:r>
                        <a:rPr lang="en-US" sz="1400" b="0" i="0" u="none" strike="noStrike" dirty="0" smtClean="0">
                          <a:solidFill>
                            <a:srgbClr val="FFC000"/>
                          </a:solidFill>
                          <a:latin typeface="Calibri"/>
                        </a:rPr>
                        <a:t>Variation</a:t>
                      </a:r>
                      <a:endParaRPr lang="en-US" sz="1400" b="0" i="0" u="none" strike="noStrike" dirty="0">
                        <a:solidFill>
                          <a:srgbClr val="FFC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115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400" b="0" i="0" u="none" strike="noStrike" dirty="0" smtClean="0">
                          <a:solidFill>
                            <a:srgbClr val="FFC000"/>
                          </a:solidFill>
                          <a:latin typeface="Arial"/>
                        </a:rPr>
                        <a:t> Site </a:t>
                      </a:r>
                      <a:r>
                        <a:rPr lang="en-US" sz="1400" b="0" i="0" u="none" strike="noStrike" dirty="0">
                          <a:solidFill>
                            <a:srgbClr val="FFC000"/>
                          </a:solidFill>
                          <a:latin typeface="Arial"/>
                        </a:rPr>
                        <a:t>Plan Amendment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b="0" i="0" u="none" strike="noStrike" dirty="0">
                          <a:solidFill>
                            <a:srgbClr val="FFC000"/>
                          </a:solidFill>
                          <a:latin typeface="Arial"/>
                        </a:rPr>
                        <a:t>A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FFC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400" b="0" i="0" u="none" strike="noStrike" dirty="0" smtClean="0">
                          <a:solidFill>
                            <a:srgbClr val="FFC000"/>
                          </a:solidFill>
                          <a:latin typeface="Calibri"/>
                        </a:rPr>
                        <a:t>SPA</a:t>
                      </a:r>
                      <a:r>
                        <a:rPr lang="en-US" sz="1400" b="0" i="0" u="none" strike="noStrike" baseline="0" dirty="0" smtClean="0">
                          <a:solidFill>
                            <a:srgbClr val="FFC000"/>
                          </a:solidFill>
                          <a:latin typeface="Calibri"/>
                        </a:rPr>
                        <a:t>    </a:t>
                      </a:r>
                      <a:r>
                        <a:rPr lang="en-US" sz="1400" b="0" i="0" u="none" strike="noStrike" dirty="0" smtClean="0">
                          <a:solidFill>
                            <a:srgbClr val="FFC000"/>
                          </a:solidFill>
                          <a:latin typeface="Calibri"/>
                        </a:rPr>
                        <a:t>Site Plan Amendment</a:t>
                      </a:r>
                      <a:endParaRPr lang="en-US" sz="1400" b="0" i="0" u="none" strike="noStrike" dirty="0">
                        <a:solidFill>
                          <a:srgbClr val="FFC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315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400" b="0" i="0" u="none" strike="noStrike" dirty="0" smtClean="0">
                          <a:solidFill>
                            <a:srgbClr val="FFC000"/>
                          </a:solidFill>
                          <a:latin typeface="Arial"/>
                        </a:rPr>
                        <a:t> S197</a:t>
                      </a:r>
                      <a:endParaRPr lang="en-US" sz="1400" b="0" i="0" u="none" strike="noStrike" dirty="0">
                        <a:solidFill>
                          <a:srgbClr val="FFC000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b="0" i="0" u="none" strike="noStrike" dirty="0" smtClean="0">
                          <a:solidFill>
                            <a:srgbClr val="FFC000"/>
                          </a:solidFill>
                          <a:latin typeface="Arial"/>
                        </a:rPr>
                        <a:t>A</a:t>
                      </a:r>
                      <a:r>
                        <a:rPr lang="en-US" sz="1400" b="0" i="0" u="none" strike="noStrike" baseline="30000" dirty="0" smtClean="0">
                          <a:solidFill>
                            <a:srgbClr val="FFC000"/>
                          </a:solidFill>
                          <a:latin typeface="Arial"/>
                        </a:rPr>
                        <a:t>1</a:t>
                      </a:r>
                      <a:endParaRPr lang="en-US" sz="1400" b="0" i="0" u="none" strike="noStrike" baseline="30000" dirty="0">
                        <a:solidFill>
                          <a:srgbClr val="FFC000"/>
                        </a:solidFill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FFC000"/>
                          </a:solidFill>
                          <a:latin typeface="Calibri"/>
                        </a:rPr>
                        <a:t>S197  Section 197</a:t>
                      </a:r>
                      <a:endParaRPr lang="en-US" sz="1400" b="0" i="0" u="none" strike="noStrike" dirty="0">
                        <a:solidFill>
                          <a:srgbClr val="FFC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9600" y="6396335"/>
            <a:ext cx="8001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endParaRPr lang="en-US" sz="1200" b="1" dirty="0" smtClean="0">
              <a:solidFill>
                <a:srgbClr val="FFFF75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200" b="1" baseline="30000" dirty="0" smtClean="0">
                <a:solidFill>
                  <a:srgbClr val="FFFF75"/>
                </a:solidFill>
                <a:latin typeface="Calibri" pitchFamily="34" charset="0"/>
              </a:rPr>
              <a:t>1</a:t>
            </a:r>
            <a:r>
              <a:rPr lang="en-US" sz="1200" b="1" dirty="0" smtClean="0">
                <a:solidFill>
                  <a:srgbClr val="FFFF75"/>
                </a:solidFill>
                <a:latin typeface="Calibri" pitchFamily="34" charset="0"/>
              </a:rPr>
              <a:t>197 is subject to pre-condition in FSPTS use of  SS ID associated with FSP with  197 Election Box Checked in the FSPTS.</a:t>
            </a:r>
            <a:endParaRPr lang="en-US" sz="1200" b="1" dirty="0">
              <a:solidFill>
                <a:srgbClr val="FFFF75"/>
              </a:solidFill>
              <a:latin typeface="Calibri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85800" y="228600"/>
            <a:ext cx="8839200" cy="12192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RESULTS – ESF Process</a:t>
            </a:r>
            <a:endParaRPr kumimoji="0" lang="en-US" sz="40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457200" y="1371600"/>
            <a:ext cx="8686800" cy="4162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800" b="1" dirty="0" smtClean="0">
                <a:solidFill>
                  <a:srgbClr val="FFFF75"/>
                </a:solidFill>
                <a:latin typeface="Arial" charset="0"/>
              </a:rPr>
              <a:t>ESF </a:t>
            </a:r>
            <a:endParaRPr lang="en-GB" sz="1800" b="1" dirty="0">
              <a:solidFill>
                <a:srgbClr val="FFFF75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1800" b="1" dirty="0">
              <a:solidFill>
                <a:srgbClr val="FFFF75"/>
              </a:solidFill>
              <a:latin typeface="Arial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609600" y="9144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09600" y="1676400"/>
          <a:ext cx="8382000" cy="46365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/>
                <a:gridCol w="6705600"/>
              </a:tblGrid>
              <a:tr h="471237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C000"/>
                          </a:solidFill>
                          <a:latin typeface="Calibri" pitchFamily="34" charset="0"/>
                        </a:rPr>
                        <a:t>Who</a:t>
                      </a:r>
                      <a:endParaRPr lang="en-US" sz="2400" dirty="0">
                        <a:solidFill>
                          <a:srgbClr val="FFC000"/>
                        </a:solidFill>
                        <a:latin typeface="Calibri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C000"/>
                          </a:solidFill>
                          <a:latin typeface="Calibri" pitchFamily="34" charset="0"/>
                        </a:rPr>
                        <a:t>Process</a:t>
                      </a:r>
                      <a:endParaRPr lang="en-US" sz="2400" dirty="0">
                        <a:solidFill>
                          <a:srgbClr val="FFC000"/>
                        </a:solidFill>
                        <a:latin typeface="Calibri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471237">
                <a:tc rowSpan="4"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Submitter</a:t>
                      </a:r>
                      <a:endParaRPr lang="en-US" sz="2400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What type of Plan?</a:t>
                      </a:r>
                    </a:p>
                    <a:p>
                      <a:endParaRPr lang="en-US" sz="2400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471237">
                <a:tc vMerge="1">
                  <a:txBody>
                    <a:bodyPr/>
                    <a:lstStyle/>
                    <a:p>
                      <a:endParaRPr lang="en-US" sz="2400" dirty="0">
                        <a:solidFill>
                          <a:srgbClr val="FFFF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What type of Change?</a:t>
                      </a:r>
                    </a:p>
                    <a:p>
                      <a:endParaRPr lang="en-US" sz="2400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848226">
                <a:tc vMerge="1">
                  <a:txBody>
                    <a:bodyPr/>
                    <a:lstStyle/>
                    <a:p>
                      <a:endParaRPr lang="en-US" sz="2400" dirty="0">
                        <a:solidFill>
                          <a:srgbClr val="FFFF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Make Changes</a:t>
                      </a:r>
                      <a:r>
                        <a:rPr lang="en-US" sz="2400" baseline="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 &amp; provide any supplemental information</a:t>
                      </a:r>
                      <a:endParaRPr lang="en-US" sz="2400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471237">
                <a:tc vMerge="1">
                  <a:txBody>
                    <a:bodyPr/>
                    <a:lstStyle/>
                    <a:p>
                      <a:endParaRPr lang="en-US" sz="2400" dirty="0">
                        <a:solidFill>
                          <a:srgbClr val="FFFF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Submit</a:t>
                      </a:r>
                      <a:r>
                        <a:rPr lang="en-US" sz="2400" baseline="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 / Save Changes</a:t>
                      </a:r>
                    </a:p>
                    <a:p>
                      <a:endParaRPr lang="en-US" sz="2400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848226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MOFR Approver</a:t>
                      </a:r>
                      <a:endParaRPr lang="en-US" sz="2400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Review to Approve or Not Approve</a:t>
                      </a:r>
                      <a:endParaRPr lang="en-US" sz="2400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 General Process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609600" y="9144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 1) What type of Plan?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pic>
        <p:nvPicPr>
          <p:cNvPr id="1229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1295400"/>
            <a:ext cx="5715000" cy="533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5" name="Rectangle 11"/>
          <p:cNvSpPr>
            <a:spLocks noChangeArrowheads="1"/>
          </p:cNvSpPr>
          <p:nvPr/>
        </p:nvSpPr>
        <p:spPr bwMode="auto">
          <a:xfrm>
            <a:off x="3352800" y="4191000"/>
            <a:ext cx="1676400" cy="304800"/>
          </a:xfrm>
          <a:prstGeom prst="rect">
            <a:avLst/>
          </a:prstGeom>
          <a:noFill/>
          <a:ln w="28575" algn="ctr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2296" name="Rectangle 12"/>
          <p:cNvSpPr>
            <a:spLocks noChangeArrowheads="1"/>
          </p:cNvSpPr>
          <p:nvPr/>
        </p:nvSpPr>
        <p:spPr bwMode="auto">
          <a:xfrm>
            <a:off x="0" y="1600200"/>
            <a:ext cx="2835275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b="1" dirty="0" err="1">
                <a:solidFill>
                  <a:srgbClr val="FFFF75"/>
                </a:solidFill>
                <a:latin typeface="Arial" charset="0"/>
              </a:rPr>
              <a:t>Silviculture</a:t>
            </a:r>
            <a:r>
              <a:rPr lang="en-GB" sz="2000" b="1" dirty="0">
                <a:solidFill>
                  <a:srgbClr val="FFFF75"/>
                </a:solidFill>
                <a:latin typeface="Arial" charset="0"/>
              </a:rPr>
              <a:t> Prescription</a:t>
            </a:r>
          </a:p>
          <a:p>
            <a:pPr marL="342900" indent="-342900">
              <a:lnSpc>
                <a:spcPts val="22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S310 Stocking Standards</a:t>
            </a:r>
          </a:p>
          <a:p>
            <a:pPr marL="342900" indent="-342900">
              <a:lnSpc>
                <a:spcPts val="22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dirty="0">
                <a:solidFill>
                  <a:srgbClr val="FF0000"/>
                </a:solidFill>
                <a:latin typeface="Arial" charset="0"/>
              </a:rPr>
              <a:t>No Standards ID</a:t>
            </a:r>
          </a:p>
          <a:p>
            <a:pPr marL="342900" indent="-342900">
              <a:lnSpc>
                <a:spcPts val="22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Applies to ML </a:t>
            </a:r>
            <a:r>
              <a:rPr lang="en-GB" sz="2000" dirty="0" err="1">
                <a:solidFill>
                  <a:srgbClr val="FFC000"/>
                </a:solidFill>
                <a:latin typeface="Arial" charset="0"/>
              </a:rPr>
              <a:t>Silviculture</a:t>
            </a:r>
            <a:r>
              <a:rPr lang="en-GB" sz="2000" dirty="0">
                <a:solidFill>
                  <a:srgbClr val="FFC000"/>
                </a:solidFill>
                <a:latin typeface="Arial" charset="0"/>
              </a:rPr>
              <a:t> Prescription or WL Site Plan</a:t>
            </a:r>
            <a:endParaRPr lang="en-GB" sz="2000" dirty="0">
              <a:solidFill>
                <a:srgbClr val="FFFF75"/>
              </a:solidFill>
              <a:latin typeface="Arial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304800" y="9144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 1) What type of Plan?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3318" name="Rectangle 12"/>
          <p:cNvSpPr>
            <a:spLocks noChangeArrowheads="1"/>
          </p:cNvSpPr>
          <p:nvPr/>
        </p:nvSpPr>
        <p:spPr bwMode="auto">
          <a:xfrm>
            <a:off x="0" y="1600200"/>
            <a:ext cx="2835275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b="1">
                <a:solidFill>
                  <a:srgbClr val="FFFF75"/>
                </a:solidFill>
                <a:latin typeface="Arial" charset="0"/>
              </a:rPr>
              <a:t>Site Plan</a:t>
            </a: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2000" b="1">
              <a:solidFill>
                <a:srgbClr val="FFFF75"/>
              </a:solidFill>
              <a:latin typeface="Arial" charset="0"/>
            </a:endParaRPr>
          </a:p>
          <a:p>
            <a:pPr marL="342900" indent="-342900">
              <a:lnSpc>
                <a:spcPts val="22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>
                <a:solidFill>
                  <a:srgbClr val="FFC000"/>
                </a:solidFill>
                <a:latin typeface="Arial" charset="0"/>
              </a:rPr>
              <a:t>S310 Stocking Standards</a:t>
            </a:r>
          </a:p>
          <a:p>
            <a:pPr marL="342900" indent="-342900">
              <a:lnSpc>
                <a:spcPts val="22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>
                <a:solidFill>
                  <a:srgbClr val="FF0000"/>
                </a:solidFill>
                <a:latin typeface="Arial" charset="0"/>
              </a:rPr>
              <a:t>Standards ID exists</a:t>
            </a:r>
          </a:p>
          <a:p>
            <a:pPr marL="342900" indent="-342900">
              <a:lnSpc>
                <a:spcPts val="22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>
                <a:solidFill>
                  <a:srgbClr val="FFC000"/>
                </a:solidFill>
                <a:latin typeface="Arial" charset="0"/>
              </a:rPr>
              <a:t>Applies to ML Site Plan or Woodlot     Pre-Harvest Maps, and FFT Treatment Prescriptions</a:t>
            </a:r>
            <a:endParaRPr lang="en-GB" sz="2000" b="1">
              <a:solidFill>
                <a:srgbClr val="FFFF75"/>
              </a:solidFill>
              <a:latin typeface="Arial" charset="0"/>
            </a:endParaRPr>
          </a:p>
        </p:txBody>
      </p:sp>
      <p:pic>
        <p:nvPicPr>
          <p:cNvPr id="133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35275" y="1143000"/>
            <a:ext cx="6232525" cy="577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0" name="Rectangle 11"/>
          <p:cNvSpPr>
            <a:spLocks noChangeArrowheads="1"/>
          </p:cNvSpPr>
          <p:nvPr/>
        </p:nvSpPr>
        <p:spPr bwMode="auto">
          <a:xfrm>
            <a:off x="2835275" y="4267200"/>
            <a:ext cx="1736725" cy="304800"/>
          </a:xfrm>
          <a:prstGeom prst="rect">
            <a:avLst/>
          </a:prstGeom>
          <a:noFill/>
          <a:ln w="28575" algn="ctr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304800" y="9144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 1) What type of Plan?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4342" name="Rectangle 12"/>
          <p:cNvSpPr>
            <a:spLocks noChangeArrowheads="1"/>
          </p:cNvSpPr>
          <p:nvPr/>
        </p:nvSpPr>
        <p:spPr bwMode="auto">
          <a:xfrm>
            <a:off x="1" y="1600200"/>
            <a:ext cx="26670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b="1" dirty="0">
                <a:solidFill>
                  <a:srgbClr val="FFFF75"/>
                </a:solidFill>
                <a:latin typeface="Arial" charset="0"/>
              </a:rPr>
              <a:t>FSP Site Plan</a:t>
            </a: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2000" b="1" dirty="0">
              <a:solidFill>
                <a:srgbClr val="FFFF75"/>
              </a:solidFill>
              <a:latin typeface="Arial" charset="0"/>
            </a:endParaRPr>
          </a:p>
          <a:p>
            <a:pPr marL="342900" indent="-342900">
              <a:lnSpc>
                <a:spcPts val="22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S310 Stocking Standards</a:t>
            </a:r>
          </a:p>
          <a:p>
            <a:pPr marL="342900" indent="-342900">
              <a:lnSpc>
                <a:spcPts val="22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1800" dirty="0">
                <a:solidFill>
                  <a:srgbClr val="FF3300"/>
                </a:solidFill>
                <a:latin typeface="Arial" charset="0"/>
              </a:rPr>
              <a:t>Standards ID exists</a:t>
            </a:r>
          </a:p>
          <a:p>
            <a:pPr marL="342900" indent="-342900">
              <a:lnSpc>
                <a:spcPts val="22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Applies to </a:t>
            </a:r>
            <a:r>
              <a:rPr lang="en-GB" sz="1800" dirty="0">
                <a:solidFill>
                  <a:srgbClr val="FF3300"/>
                </a:solidFill>
                <a:latin typeface="Arial" charset="0"/>
              </a:rPr>
              <a:t>ML Site Plan where the Standards ID is associated with FSP</a:t>
            </a:r>
          </a:p>
          <a:p>
            <a:pPr marL="342900" indent="-342900">
              <a:lnSpc>
                <a:spcPts val="22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Link exist to view details about FSPTS if have authorization</a:t>
            </a:r>
            <a:endParaRPr lang="en-GB" sz="1800" dirty="0">
              <a:solidFill>
                <a:srgbClr val="FFFF75"/>
              </a:solidFill>
              <a:latin typeface="Arial" charset="0"/>
            </a:endParaRPr>
          </a:p>
        </p:txBody>
      </p:sp>
      <p:pic>
        <p:nvPicPr>
          <p:cNvPr id="143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1023938"/>
            <a:ext cx="6096000" cy="577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4" name="Rectangle 11"/>
          <p:cNvSpPr>
            <a:spLocks noChangeArrowheads="1"/>
          </p:cNvSpPr>
          <p:nvPr/>
        </p:nvSpPr>
        <p:spPr bwMode="auto">
          <a:xfrm>
            <a:off x="2743200" y="4114800"/>
            <a:ext cx="1752600" cy="457200"/>
          </a:xfrm>
          <a:prstGeom prst="rect">
            <a:avLst/>
          </a:prstGeom>
          <a:noFill/>
          <a:ln w="28575" algn="ctr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304800" y="9144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ChangeArrowheads="1"/>
          </p:cNvSpPr>
          <p:nvPr/>
        </p:nvSpPr>
        <p:spPr bwMode="auto">
          <a:xfrm>
            <a:off x="609600" y="1371600"/>
            <a:ext cx="7620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b="1" dirty="0" err="1">
                <a:solidFill>
                  <a:srgbClr val="FFFF75"/>
                </a:solidFill>
                <a:latin typeface="Arial" charset="0"/>
              </a:rPr>
              <a:t>Silviculture</a:t>
            </a:r>
            <a:r>
              <a:rPr lang="en-GB" sz="2000" b="1" dirty="0">
                <a:solidFill>
                  <a:srgbClr val="FFFF75"/>
                </a:solidFill>
                <a:latin typeface="Arial" charset="0"/>
              </a:rPr>
              <a:t> Prescription</a:t>
            </a:r>
          </a:p>
          <a:p>
            <a:pPr marL="800100" lvl="1" indent="-342900">
              <a:lnSpc>
                <a:spcPts val="22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Corrections (for correcting paper-based pre-ESF records)</a:t>
            </a:r>
          </a:p>
          <a:p>
            <a:pPr marL="800100" lvl="1" indent="-342900">
              <a:lnSpc>
                <a:spcPts val="22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Minor Amendments (No Approval Required</a:t>
            </a: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)</a:t>
            </a:r>
          </a:p>
          <a:p>
            <a:pPr marL="800100" lvl="1" indent="-342900">
              <a:lnSpc>
                <a:spcPts val="22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S197 (No Approval Required)</a:t>
            </a:r>
            <a:endParaRPr lang="en-GB" sz="2000" dirty="0">
              <a:solidFill>
                <a:srgbClr val="FFC000"/>
              </a:solidFill>
              <a:latin typeface="Arial" charset="0"/>
            </a:endParaRPr>
          </a:p>
          <a:p>
            <a:pPr marL="800100" lvl="1" indent="-342900">
              <a:lnSpc>
                <a:spcPts val="22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Major Amendments (Approval Required)</a:t>
            </a:r>
            <a:endParaRPr lang="en-GB" sz="2000" dirty="0">
              <a:solidFill>
                <a:srgbClr val="FFFF75"/>
              </a:solidFill>
              <a:latin typeface="Arial" charset="0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4038600"/>
            <a:ext cx="738981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4800600"/>
            <a:ext cx="7389813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81000" y="-152400"/>
            <a:ext cx="8382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470" dir="2700000" algn="ctr" rotWithShape="0">
              <a:schemeClr val="bg2"/>
            </a:outerShdw>
          </a:effec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RESULTS – 2) What type of change?</a:t>
            </a:r>
            <a:endParaRPr kumimoji="0" lang="en-US" sz="4000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9144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 2) What type of change?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609600" y="9144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1295400" y="1752600"/>
            <a:ext cx="6477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b="1" dirty="0">
                <a:solidFill>
                  <a:srgbClr val="FFFF75"/>
                </a:solidFill>
                <a:latin typeface="Arial" charset="0"/>
              </a:rPr>
              <a:t>Site Plan</a:t>
            </a: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spcAft>
                <a:spcPts val="6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Approved </a:t>
            </a:r>
            <a:r>
              <a:rPr lang="en-GB" sz="2000" dirty="0">
                <a:solidFill>
                  <a:srgbClr val="FFC000"/>
                </a:solidFill>
                <a:latin typeface="Arial" charset="0"/>
              </a:rPr>
              <a:t>Variations (No Approval Required</a:t>
            </a: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)</a:t>
            </a:r>
          </a:p>
          <a:p>
            <a:pPr marL="342900" lvl="1" indent="-342900">
              <a:lnSpc>
                <a:spcPts val="2000"/>
              </a:lnSpc>
              <a:spcBef>
                <a:spcPct val="50000"/>
              </a:spcBef>
              <a:spcAft>
                <a:spcPts val="6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S197 (No Approval Required)</a:t>
            </a: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spcAft>
                <a:spcPts val="6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Amendments </a:t>
            </a:r>
            <a:r>
              <a:rPr lang="en-GB" sz="2000" dirty="0">
                <a:solidFill>
                  <a:srgbClr val="FFC000"/>
                </a:solidFill>
                <a:latin typeface="Arial" charset="0"/>
              </a:rPr>
              <a:t>(No Approval Required)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0" y="4456112"/>
            <a:ext cx="738981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0" y="5229225"/>
            <a:ext cx="7427913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 Corrections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609600" y="19050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2535" name="Rectangle 12"/>
          <p:cNvSpPr>
            <a:spLocks noChangeArrowheads="1"/>
          </p:cNvSpPr>
          <p:nvPr/>
        </p:nvSpPr>
        <p:spPr bwMode="auto">
          <a:xfrm>
            <a:off x="304800" y="1447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400" dirty="0">
                <a:solidFill>
                  <a:srgbClr val="FFFF00"/>
                </a:solidFill>
                <a:latin typeface="Arial" charset="0"/>
              </a:rPr>
              <a:t>Business</a:t>
            </a:r>
          </a:p>
          <a:p>
            <a:pPr marL="800100" lvl="1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400" dirty="0">
                <a:solidFill>
                  <a:srgbClr val="FFC000"/>
                </a:solidFill>
                <a:latin typeface="Arial" charset="0"/>
              </a:rPr>
              <a:t>Intended to correct opening SUs entered during paper-based data entry (records pre-mandatory ESF prior to June 1, 2005)</a:t>
            </a:r>
          </a:p>
          <a:p>
            <a:pPr marL="800100" lvl="1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400" dirty="0">
                <a:solidFill>
                  <a:srgbClr val="FFC000"/>
                </a:solidFill>
                <a:latin typeface="Arial" charset="0"/>
              </a:rPr>
              <a:t>Corrections are to reflect legal approved documents that exists.</a:t>
            </a:r>
          </a:p>
          <a:p>
            <a:pPr marL="800100" lvl="1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400" dirty="0">
                <a:solidFill>
                  <a:srgbClr val="FFC000"/>
                </a:solidFill>
                <a:latin typeface="Arial" charset="0"/>
              </a:rPr>
              <a:t>Older records do not have online SP Maps (unless converted through RESULTS Opening Spatial Conversion process) and therefore making changes not require spatial; but you can always include (but then must be via ESF)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1800" b="1" dirty="0">
              <a:solidFill>
                <a:srgbClr val="FFFF75"/>
              </a:solidFill>
              <a:latin typeface="Arial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096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609600" y="19050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3559" name="Rectangle 12"/>
          <p:cNvSpPr>
            <a:spLocks noChangeArrowheads="1"/>
          </p:cNvSpPr>
          <p:nvPr/>
        </p:nvSpPr>
        <p:spPr bwMode="auto">
          <a:xfrm>
            <a:off x="457200" y="12954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ESF function</a:t>
            </a:r>
            <a:endParaRPr lang="en-GB" sz="2400" dirty="0">
              <a:solidFill>
                <a:srgbClr val="FFFF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u="sng" dirty="0" smtClean="0">
                <a:solidFill>
                  <a:srgbClr val="FFC000"/>
                </a:solidFill>
                <a:latin typeface="Arial" charset="0"/>
              </a:rPr>
              <a:t>Action Code “U” - Update</a:t>
            </a:r>
            <a:endParaRPr lang="en-GB" sz="1800" dirty="0">
              <a:solidFill>
                <a:srgbClr val="FFC000"/>
              </a:solidFill>
              <a:latin typeface="Arial" charset="0"/>
            </a:endParaRP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Must include </a:t>
            </a:r>
            <a:r>
              <a:rPr lang="en-GB" sz="2000" dirty="0" smtClean="0">
                <a:solidFill>
                  <a:srgbClr val="FF0000"/>
                </a:solidFill>
                <a:latin typeface="Arial" charset="0"/>
              </a:rPr>
              <a:t>ALL</a:t>
            </a: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 SU’s even for those SU with no change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Missed SU is assumed as a deleted SU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New SU is assumed new SU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Missing data elements for any SU will appear as blanks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SS ID is not updatable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Provide rationale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endParaRPr lang="en-GB" sz="2000" dirty="0" smtClean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Spatial may be updated to provide missing spatial (pre-2005 records).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endParaRPr lang="en-GB" sz="2000" dirty="0" smtClean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All </a:t>
            </a:r>
            <a:r>
              <a:rPr lang="en-GB" sz="2000" dirty="0">
                <a:solidFill>
                  <a:srgbClr val="FFC000"/>
                </a:solidFill>
                <a:latin typeface="Arial" charset="0"/>
              </a:rPr>
              <a:t>changes are audited via SU History and History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endParaRPr lang="en-GB" sz="24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1800" b="1" dirty="0">
              <a:solidFill>
                <a:srgbClr val="FFFF75"/>
              </a:solidFill>
              <a:latin typeface="Arial" charset="0"/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 Corrections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6096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 ESF Corrections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6096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381000" y="1219200"/>
          <a:ext cx="8229601" cy="1801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3882"/>
                <a:gridCol w="3273137"/>
                <a:gridCol w="2992582"/>
              </a:tblGrid>
              <a:tr h="38100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Sequence</a:t>
                      </a:r>
                      <a:endParaRPr lang="en-US" sz="1400" dirty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Action</a:t>
                      </a:r>
                      <a:r>
                        <a:rPr lang="en-US" sz="1400" baseline="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 Code</a:t>
                      </a:r>
                      <a:endParaRPr lang="en-US" sz="1400" dirty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SU’s</a:t>
                      </a:r>
                      <a:endParaRPr lang="en-US" sz="1400" dirty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Original Opening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1,</a:t>
                      </a:r>
                      <a:r>
                        <a:rPr lang="en-US" sz="1400" baseline="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 2, 3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51816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ESF Submission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“U”-Update</a:t>
                      </a:r>
                    </a:p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 with changed</a:t>
                      </a:r>
                      <a:r>
                        <a:rPr lang="en-US" sz="1400" baseline="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 values for each SU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1, 2, 3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36575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Outcome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Correction 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1, 2,3 with updated changes reflected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381000" y="3429000"/>
          <a:ext cx="8229601" cy="1938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3882"/>
                <a:gridCol w="3273137"/>
                <a:gridCol w="2992582"/>
              </a:tblGrid>
              <a:tr h="12828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Sequence</a:t>
                      </a:r>
                      <a:endParaRPr lang="en-US" sz="1400" dirty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Action</a:t>
                      </a:r>
                      <a:r>
                        <a:rPr lang="en-US" sz="1400" baseline="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  Code</a:t>
                      </a:r>
                      <a:endParaRPr lang="en-US" sz="1400" dirty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SU’s</a:t>
                      </a:r>
                      <a:endParaRPr lang="en-US" sz="1400" dirty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Original Opening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1,</a:t>
                      </a:r>
                      <a:r>
                        <a:rPr lang="en-US" sz="1400" baseline="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 2, 3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51816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ESF Submission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“U”-Update</a:t>
                      </a:r>
                    </a:p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 with changed</a:t>
                      </a:r>
                      <a:r>
                        <a:rPr lang="en-US" sz="1400" baseline="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 values for each SU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2, 3, 4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389871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Outcome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Correction 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 2,3 with updated changes reflected</a:t>
                      </a:r>
                      <a:b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SU</a:t>
                      </a:r>
                      <a:r>
                        <a:rPr lang="en-US" sz="14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1</a:t>
                      </a:r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is</a:t>
                      </a:r>
                      <a:r>
                        <a:rPr lang="en-US" sz="14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deleted</a:t>
                      </a:r>
                    </a:p>
                    <a:p>
                      <a:r>
                        <a:rPr lang="en-US" sz="14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4 is a new SU</a:t>
                      </a:r>
                      <a:endParaRPr lang="en-US" sz="14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304800" y="5791200"/>
            <a:ext cx="82296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  <a:defRPr/>
            </a:pPr>
            <a:r>
              <a:rPr lang="en-GB" dirty="0" smtClean="0">
                <a:solidFill>
                  <a:srgbClr val="FFFF00"/>
                </a:solidFill>
                <a:latin typeface="Arial" charset="0"/>
              </a:rPr>
              <a:t>No SS Regime ID is allowed to be added under Correction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  <a:defRPr/>
            </a:pPr>
            <a:r>
              <a:rPr lang="en-GB" dirty="0" smtClean="0">
                <a:solidFill>
                  <a:srgbClr val="FFFF00"/>
                </a:solidFill>
                <a:latin typeface="Arial" charset="0"/>
              </a:rPr>
              <a:t>Updated spatial can be submitted for with SU’s</a:t>
            </a:r>
            <a:endParaRPr lang="en-GB" dirty="0" smtClean="0">
              <a:solidFill>
                <a:srgbClr val="FFFF75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 smtClean="0">
              <a:solidFill>
                <a:srgbClr val="FFC000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609600" y="19050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457200" y="1295400"/>
            <a:ext cx="86868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Business</a:t>
            </a:r>
          </a:p>
          <a:p>
            <a:pPr marL="800100" lvl="1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Intended for making area adjustments based on better information from field surveys.</a:t>
            </a:r>
          </a:p>
          <a:p>
            <a:pPr marL="800100" lvl="1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endParaRPr lang="en-GB" sz="2000" dirty="0" smtClean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ESF function</a:t>
            </a:r>
            <a:endParaRPr lang="en-GB" sz="2400" dirty="0">
              <a:solidFill>
                <a:srgbClr val="FFFF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u="sng" dirty="0" smtClean="0">
                <a:solidFill>
                  <a:srgbClr val="FFC000"/>
                </a:solidFill>
                <a:latin typeface="Arial" charset="0"/>
              </a:rPr>
              <a:t>Action Code “M” – Minor</a:t>
            </a:r>
            <a:endParaRPr lang="en-GB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Only submit for the SU you wish to update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Any additional information submitted such as layers and species maybe submitted </a:t>
            </a:r>
            <a:r>
              <a:rPr lang="en-GB" sz="2000" u="sng" dirty="0" smtClean="0">
                <a:solidFill>
                  <a:srgbClr val="FF0000"/>
                </a:solidFill>
                <a:latin typeface="Arial" charset="0"/>
              </a:rPr>
              <a:t>but ignored </a:t>
            </a: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with exception of SS ID which is assumed to be tied to potential s197 rollover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Only BEC and NAR updateable when associated with Minor amendment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Provide Rationale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All </a:t>
            </a:r>
            <a:r>
              <a:rPr lang="en-GB" sz="2000" dirty="0">
                <a:solidFill>
                  <a:srgbClr val="FFC000"/>
                </a:solidFill>
                <a:latin typeface="Arial" charset="0"/>
              </a:rPr>
              <a:t>changes are audited via SU History and History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endParaRPr lang="en-GB" sz="24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1800" b="1" dirty="0">
              <a:solidFill>
                <a:srgbClr val="FFFF75"/>
              </a:solidFill>
              <a:latin typeface="Arial" charset="0"/>
            </a:endParaRP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 Minor Amendment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6096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609600" y="19050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 Minor Amendment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6096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381000" y="1447800"/>
          <a:ext cx="8229601" cy="15968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3882"/>
                <a:gridCol w="3273137"/>
                <a:gridCol w="2992582"/>
              </a:tblGrid>
              <a:tr h="12828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Sequence</a:t>
                      </a:r>
                      <a:endParaRPr lang="en-US" sz="1400" dirty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Action</a:t>
                      </a:r>
                      <a:r>
                        <a:rPr lang="en-US" sz="1400" baseline="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  Code</a:t>
                      </a:r>
                      <a:endParaRPr lang="en-US" sz="1400" dirty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SU’s</a:t>
                      </a:r>
                      <a:endParaRPr lang="en-US" sz="1400" dirty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Original Opening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1,</a:t>
                      </a:r>
                      <a:r>
                        <a:rPr lang="en-US" sz="1400" baseline="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 2, 3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51816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ESF Submission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“M”-Minor</a:t>
                      </a:r>
                    </a:p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 with changed</a:t>
                      </a:r>
                      <a:r>
                        <a:rPr lang="en-US" sz="1400" baseline="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 values for each SU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389871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Outcome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Minor Amendment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 Only</a:t>
                      </a:r>
                      <a:r>
                        <a:rPr lang="en-US" sz="1400" baseline="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 SU 2 is changed</a:t>
                      </a:r>
                      <a:endParaRPr lang="en-US" sz="14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304800" y="3429000"/>
            <a:ext cx="8153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  <a:defRPr/>
            </a:pPr>
            <a:r>
              <a:rPr lang="en-GB" sz="2000" dirty="0" smtClean="0">
                <a:solidFill>
                  <a:srgbClr val="FFFF00"/>
                </a:solidFill>
                <a:latin typeface="Arial" charset="0"/>
              </a:rPr>
              <a:t>BEC and NAR can be updated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  <a:defRPr/>
            </a:pPr>
            <a:r>
              <a:rPr lang="en-GB" sz="2000" dirty="0" smtClean="0">
                <a:solidFill>
                  <a:srgbClr val="FFFF00"/>
                </a:solidFill>
                <a:latin typeface="Arial" charset="0"/>
              </a:rPr>
              <a:t>No updates to specific stocking standards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  <a:defRPr/>
            </a:pPr>
            <a:r>
              <a:rPr lang="en-GB" sz="2000" dirty="0" smtClean="0">
                <a:solidFill>
                  <a:srgbClr val="FFFF00"/>
                </a:solidFill>
                <a:latin typeface="Arial" charset="0"/>
              </a:rPr>
              <a:t>Spatial can be updated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  <a:defRPr/>
            </a:pPr>
            <a:r>
              <a:rPr lang="en-GB" sz="2000" dirty="0" smtClean="0">
                <a:solidFill>
                  <a:srgbClr val="FFFF00"/>
                </a:solidFill>
                <a:latin typeface="Arial" charset="0"/>
              </a:rPr>
              <a:t>SS Regime ID can only be added for s.197 scenario</a:t>
            </a:r>
            <a:endParaRPr lang="en-GB" sz="2000" dirty="0" smtClean="0">
              <a:solidFill>
                <a:srgbClr val="FFC000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304800" y="13716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Business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sz="2400" dirty="0" smtClean="0">
                <a:solidFill>
                  <a:srgbClr val="FFC000"/>
                </a:solidFill>
                <a:latin typeface="Arial" charset="0"/>
              </a:rPr>
              <a:t>s.197 rollover requires no approval required as it has been already approved under FSP.</a:t>
            </a:r>
            <a:r>
              <a:rPr lang="en-GB" sz="2400" dirty="0" smtClean="0">
                <a:solidFill>
                  <a:srgbClr val="FFFF75"/>
                </a:solidFill>
                <a:latin typeface="Arial" charset="0"/>
              </a:rPr>
              <a:t> 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 smtClean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400" dirty="0" smtClean="0">
                <a:solidFill>
                  <a:srgbClr val="FFC000"/>
                </a:solidFill>
                <a:latin typeface="Arial" charset="0"/>
              </a:rPr>
              <a:t>Standards Regime ID (SS ID) updatable and recognize as s197 rollover only if </a:t>
            </a:r>
            <a:r>
              <a:rPr lang="en-GB" sz="2400" u="sng" dirty="0" smtClean="0">
                <a:solidFill>
                  <a:srgbClr val="FF0000"/>
                </a:solidFill>
                <a:latin typeface="Arial" charset="0"/>
              </a:rPr>
              <a:t>all</a:t>
            </a:r>
            <a:r>
              <a:rPr lang="en-GB" sz="2400" dirty="0" smtClean="0">
                <a:solidFill>
                  <a:srgbClr val="FFC000"/>
                </a:solidFill>
                <a:latin typeface="Arial" charset="0"/>
              </a:rPr>
              <a:t> of the following conditions are met:</a:t>
            </a:r>
          </a:p>
          <a:p>
            <a:pPr marL="342900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Allowed for </a:t>
            </a:r>
            <a:r>
              <a:rPr lang="en-GB" sz="2000" dirty="0" err="1" smtClean="0">
                <a:solidFill>
                  <a:srgbClr val="FFC000"/>
                </a:solidFill>
                <a:latin typeface="Arial" charset="0"/>
              </a:rPr>
              <a:t>Silviculture</a:t>
            </a: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 Prescription or Site Plan not associated with a FSP</a:t>
            </a:r>
          </a:p>
          <a:p>
            <a:pPr marL="342900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Standards ID being applied is associated with a FSP that has s197 Election Checked (“Y”) in the FSPTS</a:t>
            </a:r>
          </a:p>
          <a:p>
            <a:pPr marL="342900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Standards ID belongs to the client and org unit for the FSP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endParaRPr lang="en-GB" sz="2400" dirty="0" smtClean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endParaRPr lang="en-GB" sz="2400" dirty="0" smtClean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 FRPA </a:t>
            </a: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s.197 (</a:t>
            </a:r>
            <a:r>
              <a:rPr lang="en-US" sz="3600" dirty="0" err="1" smtClean="0">
                <a:solidFill>
                  <a:srgbClr val="FFFF00"/>
                </a:solidFill>
                <a:effectLst/>
                <a:latin typeface="Calibri" pitchFamily="34" charset="0"/>
              </a:rPr>
              <a:t>Silv</a:t>
            </a: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 Prescription)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533400" y="9144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304800" y="12954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000" dirty="0" smtClean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ESF function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Action Code “M” – s197 (interpreted as 197 under specific conditions)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Provide SS ID associated with FSP with 197 Election Selected in the FSPTS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Provide rationale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 smtClean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000" dirty="0" smtClean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0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 FRPA </a:t>
            </a: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s.197 (</a:t>
            </a:r>
            <a:r>
              <a:rPr lang="en-US" sz="3600" dirty="0" err="1" smtClean="0">
                <a:solidFill>
                  <a:srgbClr val="FFFF00"/>
                </a:solidFill>
                <a:effectLst/>
                <a:latin typeface="Calibri" pitchFamily="34" charset="0"/>
              </a:rPr>
              <a:t>Silv</a:t>
            </a: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 Prescription)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533400" y="9144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609600" y="19050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pic>
        <p:nvPicPr>
          <p:cNvPr id="59399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95400"/>
            <a:ext cx="4800600" cy="544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400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314" y="4114801"/>
            <a:ext cx="5275886" cy="13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401" name="Rectangle 12"/>
          <p:cNvSpPr>
            <a:spLocks noChangeArrowheads="1"/>
          </p:cNvSpPr>
          <p:nvPr/>
        </p:nvSpPr>
        <p:spPr bwMode="auto">
          <a:xfrm>
            <a:off x="3563314" y="5105400"/>
            <a:ext cx="2380286" cy="228600"/>
          </a:xfrm>
          <a:prstGeom prst="rect">
            <a:avLst/>
          </a:prstGeom>
          <a:noFill/>
          <a:ln w="28575" algn="ctr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4953000" y="2133600"/>
            <a:ext cx="3886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15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FRPA s197 Election </a:t>
            </a:r>
            <a:r>
              <a:rPr lang="en-GB" sz="2000" u="sng" dirty="0">
                <a:solidFill>
                  <a:srgbClr val="FFC000"/>
                </a:solidFill>
                <a:latin typeface="Arial" charset="0"/>
              </a:rPr>
              <a:t>must be made using FSPTS </a:t>
            </a:r>
            <a:r>
              <a:rPr lang="en-GB" sz="2000" dirty="0">
                <a:solidFill>
                  <a:srgbClr val="FFC000"/>
                </a:solidFill>
                <a:latin typeface="Arial" charset="0"/>
              </a:rPr>
              <a:t>in order for </a:t>
            </a: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s197 </a:t>
            </a:r>
            <a:r>
              <a:rPr lang="en-GB" sz="2000" dirty="0">
                <a:solidFill>
                  <a:srgbClr val="FFC000"/>
                </a:solidFill>
                <a:latin typeface="Arial" charset="0"/>
              </a:rPr>
              <a:t>rollover to work in RESULTS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0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0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 FRPA s.197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533400" y="9144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609600" y="19050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 </a:t>
            </a:r>
            <a:r>
              <a:rPr lang="en-US" sz="3600" dirty="0" smtClean="0">
                <a:solidFill>
                  <a:srgbClr val="FFFF00"/>
                </a:solidFill>
                <a:latin typeface="Calibri" pitchFamily="34" charset="0"/>
              </a:rPr>
              <a:t>s.197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6096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381000" y="1447800"/>
          <a:ext cx="8229601" cy="21518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3882"/>
                <a:gridCol w="3273137"/>
                <a:gridCol w="2992582"/>
              </a:tblGrid>
              <a:tr h="12828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Sequence</a:t>
                      </a:r>
                      <a:endParaRPr lang="en-US" sz="1400" dirty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Action</a:t>
                      </a:r>
                      <a:r>
                        <a:rPr lang="en-US" sz="1400" baseline="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  Code</a:t>
                      </a:r>
                      <a:endParaRPr lang="en-US" sz="1400" dirty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SU’s</a:t>
                      </a:r>
                      <a:endParaRPr lang="en-US" sz="1400" dirty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Original Opening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1,</a:t>
                      </a:r>
                      <a:r>
                        <a:rPr lang="en-US" sz="1400" baseline="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 2, 3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51816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ESF Submission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“M”-Minor</a:t>
                      </a:r>
                    </a:p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 include</a:t>
                      </a:r>
                      <a:r>
                        <a:rPr lang="en-US" sz="1400" baseline="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 SS Regime ID must be associated with FSP that has FRPA 197 election checked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389871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Outcome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s197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 Only</a:t>
                      </a:r>
                      <a:r>
                        <a:rPr lang="en-US" sz="1400" baseline="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 SU 2 is changed with SS ID and has reference to FSP ID</a:t>
                      </a:r>
                      <a:endParaRPr lang="en-US" sz="14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304800" y="3962400"/>
            <a:ext cx="8153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  <a:defRPr/>
            </a:pPr>
            <a:r>
              <a:rPr lang="en-GB" sz="2000" dirty="0" smtClean="0">
                <a:solidFill>
                  <a:srgbClr val="FFFF00"/>
                </a:solidFill>
                <a:latin typeface="Arial" charset="0"/>
              </a:rPr>
              <a:t>BEC and NAR can be updated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  <a:defRPr/>
            </a:pPr>
            <a:r>
              <a:rPr lang="en-GB" sz="2000" dirty="0" smtClean="0">
                <a:solidFill>
                  <a:srgbClr val="FFFF00"/>
                </a:solidFill>
                <a:latin typeface="Arial" charset="0"/>
              </a:rPr>
              <a:t>No updates to specific stocking standards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  <a:defRPr/>
            </a:pPr>
            <a:r>
              <a:rPr lang="en-GB" sz="2000" dirty="0" smtClean="0">
                <a:solidFill>
                  <a:srgbClr val="FFFF00"/>
                </a:solidFill>
                <a:latin typeface="Arial" charset="0"/>
              </a:rPr>
              <a:t>Spatial can be updated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  <a:defRPr/>
            </a:pPr>
            <a:r>
              <a:rPr lang="en-GB" sz="2000" dirty="0" smtClean="0">
                <a:solidFill>
                  <a:srgbClr val="FFFF00"/>
                </a:solidFill>
                <a:latin typeface="Arial" charset="0"/>
              </a:rPr>
              <a:t>SS Regime ID can only be added for s.197 scenario</a:t>
            </a:r>
            <a:endParaRPr lang="en-GB" sz="2000" dirty="0" smtClean="0">
              <a:solidFill>
                <a:srgbClr val="FFC000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457200" y="1219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Business</a:t>
            </a:r>
            <a:endParaRPr lang="en-GB" sz="2400" dirty="0">
              <a:solidFill>
                <a:srgbClr val="FFFF00"/>
              </a:solidFill>
              <a:latin typeface="Arial" charset="0"/>
            </a:endParaRPr>
          </a:p>
          <a:p>
            <a:pPr marL="342900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Intended for changes to stocking standards based on approved variations as per Forest Stewardship Plan</a:t>
            </a: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.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 smtClean="0">
              <a:solidFill>
                <a:srgbClr val="FFFF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ESF function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u="sng" dirty="0" smtClean="0">
                <a:solidFill>
                  <a:srgbClr val="FFC000"/>
                </a:solidFill>
                <a:latin typeface="Arial" charset="0"/>
              </a:rPr>
              <a:t>Action Code “V” – Approved Variation</a:t>
            </a:r>
            <a:endParaRPr lang="en-GB" sz="2000" dirty="0" smtClean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Only submit SU you wish to update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SS ID is not updatable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Provide rationale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2000" dirty="0" smtClean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All changes are audited via SU History and History</a:t>
            </a:r>
          </a:p>
          <a:p>
            <a:pPr marL="800100" lvl="1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endParaRPr lang="en-GB" sz="2400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Approved Variation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533400" y="9144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609600" y="19050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 </a:t>
            </a:r>
            <a:r>
              <a:rPr lang="en-US" sz="3600" dirty="0" smtClean="0">
                <a:solidFill>
                  <a:srgbClr val="FFFF00"/>
                </a:solidFill>
                <a:latin typeface="Calibri" pitchFamily="34" charset="0"/>
              </a:rPr>
              <a:t>Approved Variation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6096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381000" y="1447800"/>
          <a:ext cx="8229601" cy="21518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3882"/>
                <a:gridCol w="3273137"/>
                <a:gridCol w="2992582"/>
              </a:tblGrid>
              <a:tr h="12828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Sequence</a:t>
                      </a:r>
                      <a:endParaRPr lang="en-US" sz="1400" dirty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Action</a:t>
                      </a:r>
                      <a:r>
                        <a:rPr lang="en-US" sz="1400" baseline="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  Code</a:t>
                      </a:r>
                      <a:endParaRPr lang="en-US" sz="1400" dirty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SU’s</a:t>
                      </a:r>
                      <a:endParaRPr lang="en-US" sz="1400" dirty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Original Opening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1,</a:t>
                      </a:r>
                      <a:r>
                        <a:rPr lang="en-US" sz="1400" baseline="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 2, 3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51816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ESF Submission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“V</a:t>
                      </a:r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”-Approved Variation</a:t>
                      </a:r>
                      <a:endParaRPr lang="en-US" sz="1400" dirty="0" smtClean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 SS ID</a:t>
                      </a:r>
                      <a:r>
                        <a:rPr lang="en-US" sz="1400" baseline="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 not updatable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389871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Outcome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Variation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 Only</a:t>
                      </a:r>
                      <a:r>
                        <a:rPr lang="en-US" sz="1400" baseline="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 SU 2 is changed with changes to specific stocking standards per FSP approved variation</a:t>
                      </a:r>
                      <a:endParaRPr lang="en-US" sz="14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304800" y="3962400"/>
            <a:ext cx="8153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  <a:defRPr/>
            </a:pPr>
            <a:r>
              <a:rPr lang="en-GB" sz="2000" dirty="0" smtClean="0">
                <a:solidFill>
                  <a:srgbClr val="FFFF00"/>
                </a:solidFill>
                <a:latin typeface="Arial" charset="0"/>
              </a:rPr>
              <a:t>BEC and NAR can be updated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  <a:defRPr/>
            </a:pPr>
            <a:r>
              <a:rPr lang="en-GB" sz="2000" dirty="0" smtClean="0">
                <a:solidFill>
                  <a:srgbClr val="FFFF00"/>
                </a:solidFill>
                <a:latin typeface="Arial" charset="0"/>
              </a:rPr>
              <a:t>No Changes allowed to SS Regime ID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  <a:defRPr/>
            </a:pPr>
            <a:r>
              <a:rPr lang="en-GB" sz="2000" dirty="0" smtClean="0">
                <a:solidFill>
                  <a:srgbClr val="FFFF00"/>
                </a:solidFill>
                <a:latin typeface="Arial" charset="0"/>
              </a:rPr>
              <a:t>Make changes to specific components of the stocking standards as per FSP approved variation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  <a:defRPr/>
            </a:pPr>
            <a:r>
              <a:rPr lang="en-GB" sz="2000" dirty="0" smtClean="0">
                <a:solidFill>
                  <a:srgbClr val="FFFF00"/>
                </a:solidFill>
                <a:latin typeface="Arial" charset="0"/>
              </a:rPr>
              <a:t>Spatial can be updated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  <a:defRPr/>
            </a:pPr>
            <a:endParaRPr lang="en-GB" sz="2000" dirty="0" smtClean="0">
              <a:solidFill>
                <a:srgbClr val="FFC000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304800" y="16764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609600" y="19050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457200" y="1066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Business</a:t>
            </a:r>
            <a:endParaRPr lang="en-GB" sz="2400" dirty="0">
              <a:solidFill>
                <a:srgbClr val="FFFF00"/>
              </a:solidFill>
              <a:latin typeface="Arial" charset="0"/>
            </a:endParaRPr>
          </a:p>
          <a:p>
            <a:pPr marL="800100" lvl="1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S197 rollover FDP site plans to FSP site plans</a:t>
            </a:r>
            <a:endParaRPr lang="en-GB" sz="2000" dirty="0" smtClean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 smtClean="0">
              <a:solidFill>
                <a:srgbClr val="FFFF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ESF function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u="sng" dirty="0" smtClean="0">
                <a:solidFill>
                  <a:srgbClr val="FFC000"/>
                </a:solidFill>
                <a:latin typeface="Arial" charset="0"/>
              </a:rPr>
              <a:t>Action Code </a:t>
            </a:r>
            <a:r>
              <a:rPr lang="en-GB" sz="2000" u="sng" dirty="0" smtClean="0">
                <a:solidFill>
                  <a:srgbClr val="FFC000"/>
                </a:solidFill>
                <a:latin typeface="Arial" charset="0"/>
              </a:rPr>
              <a:t>“A” </a:t>
            </a:r>
            <a:r>
              <a:rPr lang="en-GB" sz="2000" u="sng" dirty="0" smtClean="0">
                <a:solidFill>
                  <a:srgbClr val="FFC000"/>
                </a:solidFill>
                <a:latin typeface="Arial" charset="0"/>
              </a:rPr>
              <a:t>– </a:t>
            </a:r>
            <a:r>
              <a:rPr lang="en-GB" sz="2000" u="sng" dirty="0" smtClean="0">
                <a:solidFill>
                  <a:srgbClr val="FFC000"/>
                </a:solidFill>
                <a:latin typeface="Arial" charset="0"/>
              </a:rPr>
              <a:t>Site Plan Amendment</a:t>
            </a:r>
            <a:endParaRPr lang="en-GB" dirty="0" smtClean="0">
              <a:solidFill>
                <a:srgbClr val="FFC000"/>
              </a:solidFill>
              <a:latin typeface="Arial" charset="0"/>
            </a:endParaRP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Must submit all SUs</a:t>
            </a:r>
            <a:endParaRPr lang="en-GB" sz="2000" dirty="0" smtClean="0">
              <a:solidFill>
                <a:srgbClr val="FFC000"/>
              </a:solidFill>
              <a:latin typeface="Arial" charset="0"/>
            </a:endParaRP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Cannot change SU once declared FG</a:t>
            </a:r>
            <a:endParaRPr lang="en-GB" sz="2000" dirty="0" smtClean="0">
              <a:solidFill>
                <a:srgbClr val="FFC000"/>
              </a:solidFill>
              <a:latin typeface="Arial" charset="0"/>
            </a:endParaRP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SS ID Mandatory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Provide SS ID associated with FSP with 197 Election Selected in FSPTS</a:t>
            </a:r>
            <a:endParaRPr lang="en-GB" sz="2000" dirty="0" smtClean="0">
              <a:solidFill>
                <a:srgbClr val="FFC000"/>
              </a:solidFill>
              <a:latin typeface="Arial" charset="0"/>
            </a:endParaRP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Any missing SU will be deleted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Can provide rationale comments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All </a:t>
            </a: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changes are audited via SU </a:t>
            </a: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History </a:t>
            </a: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and History</a:t>
            </a:r>
            <a:endParaRPr lang="en-GB" sz="2400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latin typeface="Calibri" pitchFamily="34" charset="0"/>
              </a:rPr>
              <a:t>FDP Site Plan FRPA s.197 over to FSP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533400" y="9144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609600" y="19050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 </a:t>
            </a: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FDP </a:t>
            </a:r>
            <a:r>
              <a:rPr lang="en-US" sz="3600" dirty="0" smtClean="0">
                <a:solidFill>
                  <a:srgbClr val="FFFF00"/>
                </a:solidFill>
                <a:latin typeface="Calibri" pitchFamily="34" charset="0"/>
              </a:rPr>
              <a:t>Site Plan s197 rollover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6096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381000" y="1447800"/>
          <a:ext cx="8229601" cy="1938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3882"/>
                <a:gridCol w="3273137"/>
                <a:gridCol w="2992582"/>
              </a:tblGrid>
              <a:tr h="12828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Sequence</a:t>
                      </a:r>
                      <a:endParaRPr lang="en-US" sz="1400" dirty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Action</a:t>
                      </a:r>
                      <a:r>
                        <a:rPr lang="en-US" sz="1400" baseline="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  Code</a:t>
                      </a:r>
                      <a:endParaRPr lang="en-US" sz="1400" dirty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SU’s</a:t>
                      </a:r>
                      <a:endParaRPr lang="en-US" sz="1400" dirty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Original Opening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1,</a:t>
                      </a:r>
                      <a:r>
                        <a:rPr lang="en-US" sz="1400" baseline="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 2, 3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51816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ESF Submission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“A”-Amendment</a:t>
                      </a:r>
                      <a:endParaRPr lang="en-US" sz="1400" dirty="0" smtClean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 SS ID</a:t>
                      </a:r>
                      <a:r>
                        <a:rPr lang="en-US" sz="1400" baseline="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baseline="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updatable and link to FSPTS with Election Indicator checked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1, 2, 3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389871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Outcome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S197 Rollover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All 1, 2,</a:t>
                      </a:r>
                      <a:r>
                        <a:rPr lang="en-US" sz="1400" baseline="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 3 has been switched to FSP Site Plan</a:t>
                      </a:r>
                      <a:endParaRPr lang="en-US" sz="14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304800" y="3962400"/>
            <a:ext cx="8153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  <a:defRPr/>
            </a:pPr>
            <a:r>
              <a:rPr lang="en-GB" sz="2000" dirty="0" smtClean="0">
                <a:solidFill>
                  <a:srgbClr val="FFFF00"/>
                </a:solidFill>
                <a:latin typeface="Arial" charset="0"/>
              </a:rPr>
              <a:t>BEC and NAR can be updated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  <a:defRPr/>
            </a:pPr>
            <a:r>
              <a:rPr lang="en-GB" sz="2000" dirty="0" smtClean="0">
                <a:solidFill>
                  <a:srgbClr val="FFFF00"/>
                </a:solidFill>
                <a:latin typeface="Arial" charset="0"/>
              </a:rPr>
              <a:t>Changes </a:t>
            </a:r>
            <a:r>
              <a:rPr lang="en-GB" sz="2000" dirty="0" smtClean="0">
                <a:solidFill>
                  <a:srgbClr val="FFFF00"/>
                </a:solidFill>
                <a:latin typeface="Arial" charset="0"/>
              </a:rPr>
              <a:t>allowed to SS Regime </a:t>
            </a:r>
            <a:r>
              <a:rPr lang="en-GB" sz="2000" dirty="0" smtClean="0">
                <a:solidFill>
                  <a:srgbClr val="FFFF00"/>
                </a:solidFill>
                <a:latin typeface="Arial" charset="0"/>
              </a:rPr>
              <a:t>ID, BEC and NAR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  <a:defRPr/>
            </a:pPr>
            <a:r>
              <a:rPr lang="en-GB" sz="2000" dirty="0" smtClean="0">
                <a:solidFill>
                  <a:srgbClr val="FFFF00"/>
                </a:solidFill>
                <a:latin typeface="Arial" charset="0"/>
              </a:rPr>
              <a:t>SS Regime ID must be approved for use by client and org unit, exist in FSP and FSP s197 Election has been checked</a:t>
            </a:r>
            <a:endParaRPr lang="en-GB" sz="2000" dirty="0" smtClean="0">
              <a:solidFill>
                <a:srgbClr val="FFFF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  <a:defRPr/>
            </a:pPr>
            <a:r>
              <a:rPr lang="en-GB" sz="2000" dirty="0" smtClean="0">
                <a:solidFill>
                  <a:srgbClr val="FFFF00"/>
                </a:solidFill>
                <a:latin typeface="Arial" charset="0"/>
              </a:rPr>
              <a:t>Spatial </a:t>
            </a:r>
            <a:r>
              <a:rPr lang="en-GB" sz="2000" dirty="0" smtClean="0">
                <a:solidFill>
                  <a:srgbClr val="FFFF00"/>
                </a:solidFill>
                <a:latin typeface="Arial" charset="0"/>
              </a:rPr>
              <a:t>can be updated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  <a:defRPr/>
            </a:pPr>
            <a:endParaRPr lang="en-GB" sz="2000" dirty="0" smtClean="0">
              <a:solidFill>
                <a:srgbClr val="FFC000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304800" y="16764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609600" y="19050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381000" y="1447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Business</a:t>
            </a:r>
            <a:endParaRPr lang="en-GB" sz="2400" dirty="0">
              <a:solidFill>
                <a:srgbClr val="FFFF00"/>
              </a:solidFill>
              <a:latin typeface="Arial" charset="0"/>
            </a:endParaRPr>
          </a:p>
          <a:p>
            <a:pPr marL="800100" lvl="1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Amendment to site plans – can add, delete or modify Standard Unit information and SS ID.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 smtClean="0">
              <a:solidFill>
                <a:srgbClr val="FFFF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ESF function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u="sng" dirty="0" smtClean="0">
                <a:solidFill>
                  <a:srgbClr val="FFC000"/>
                </a:solidFill>
                <a:latin typeface="Arial" charset="0"/>
              </a:rPr>
              <a:t>Action Code </a:t>
            </a:r>
            <a:r>
              <a:rPr lang="en-GB" sz="2000" u="sng" dirty="0" smtClean="0">
                <a:solidFill>
                  <a:srgbClr val="FFC000"/>
                </a:solidFill>
                <a:latin typeface="Arial" charset="0"/>
              </a:rPr>
              <a:t>“A” </a:t>
            </a:r>
            <a:r>
              <a:rPr lang="en-GB" sz="2000" u="sng" dirty="0" smtClean="0">
                <a:solidFill>
                  <a:srgbClr val="FFC000"/>
                </a:solidFill>
                <a:latin typeface="Arial" charset="0"/>
              </a:rPr>
              <a:t>– </a:t>
            </a:r>
            <a:r>
              <a:rPr lang="en-GB" sz="2000" u="sng" dirty="0" smtClean="0">
                <a:solidFill>
                  <a:srgbClr val="FFC000"/>
                </a:solidFill>
                <a:latin typeface="Arial" charset="0"/>
              </a:rPr>
              <a:t>Site Plan Amendment</a:t>
            </a:r>
            <a:endParaRPr lang="en-GB" dirty="0" smtClean="0">
              <a:solidFill>
                <a:srgbClr val="FFC000"/>
              </a:solidFill>
              <a:latin typeface="Arial" charset="0"/>
            </a:endParaRP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Must submit all SUs</a:t>
            </a:r>
            <a:endParaRPr lang="en-GB" sz="2000" dirty="0" smtClean="0">
              <a:solidFill>
                <a:srgbClr val="FFC000"/>
              </a:solidFill>
              <a:latin typeface="Arial" charset="0"/>
            </a:endParaRP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Cannot change SU once declared FG</a:t>
            </a:r>
            <a:endParaRPr lang="en-GB" sz="2000" dirty="0" smtClean="0">
              <a:solidFill>
                <a:srgbClr val="FFC000"/>
              </a:solidFill>
              <a:latin typeface="Arial" charset="0"/>
            </a:endParaRP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SS ID Mandatory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Any missing SU will be deleted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Can provide rationale </a:t>
            </a:r>
            <a:r>
              <a:rPr lang="en-GB" sz="2000" dirty="0" err="1" smtClean="0">
                <a:solidFill>
                  <a:srgbClr val="FFC000"/>
                </a:solidFill>
                <a:latin typeface="Arial" charset="0"/>
              </a:rPr>
              <a:t>comments</a:t>
            </a:r>
            <a:r>
              <a:rPr lang="en-GB" sz="2000" dirty="0" err="1" smtClean="0">
                <a:solidFill>
                  <a:srgbClr val="FFC000"/>
                </a:solidFill>
                <a:latin typeface="Arial" charset="0"/>
              </a:rPr>
              <a:t>All</a:t>
            </a: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 </a:t>
            </a: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changes are audited via SU </a:t>
            </a:r>
            <a:endParaRPr lang="en-GB" sz="2000" dirty="0" smtClean="0">
              <a:solidFill>
                <a:srgbClr val="FFC000"/>
              </a:solidFill>
              <a:latin typeface="Arial" charset="0"/>
            </a:endParaRP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History </a:t>
            </a: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and History</a:t>
            </a:r>
            <a:endParaRPr lang="en-GB" sz="2400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Site Plan Amendment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533400" y="9144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609600" y="19050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 </a:t>
            </a:r>
            <a:r>
              <a:rPr lang="en-US" sz="3600" dirty="0" smtClean="0">
                <a:solidFill>
                  <a:srgbClr val="FFFF00"/>
                </a:solidFill>
                <a:latin typeface="Calibri" pitchFamily="34" charset="0"/>
              </a:rPr>
              <a:t>Site Plan Amendment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6096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381000" y="1447800"/>
          <a:ext cx="8229601" cy="1938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3882"/>
                <a:gridCol w="3273137"/>
                <a:gridCol w="2992582"/>
              </a:tblGrid>
              <a:tr h="12828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Sequence</a:t>
                      </a:r>
                      <a:endParaRPr lang="en-US" sz="1400" dirty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Action</a:t>
                      </a:r>
                      <a:r>
                        <a:rPr lang="en-US" sz="1400" baseline="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  Code</a:t>
                      </a:r>
                      <a:endParaRPr lang="en-US" sz="1400" dirty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SU’s</a:t>
                      </a:r>
                      <a:endParaRPr lang="en-US" sz="1400" dirty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Original Opening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1,</a:t>
                      </a:r>
                      <a:r>
                        <a:rPr lang="en-US" sz="1400" baseline="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 2, 3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51816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ESF Submission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“A”-Amendment</a:t>
                      </a:r>
                      <a:endParaRPr lang="en-US" sz="1400" dirty="0" smtClean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 SS ID</a:t>
                      </a:r>
                      <a:r>
                        <a:rPr lang="en-US" sz="1400" baseline="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baseline="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updatable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2, 4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389871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Outcome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Amendment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 Only</a:t>
                      </a:r>
                      <a:r>
                        <a:rPr lang="en-US" sz="1400" baseline="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 SU 2 is </a:t>
                      </a:r>
                      <a:r>
                        <a:rPr lang="en-US" sz="1400" baseline="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changed. Note that 1 and 3 is deleted. New SU 4 is created.</a:t>
                      </a:r>
                      <a:endParaRPr lang="en-US" sz="14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304800" y="3962400"/>
            <a:ext cx="8153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  <a:defRPr/>
            </a:pPr>
            <a:r>
              <a:rPr lang="en-GB" sz="2000" dirty="0" smtClean="0">
                <a:solidFill>
                  <a:srgbClr val="FFFF00"/>
                </a:solidFill>
                <a:latin typeface="Arial" charset="0"/>
              </a:rPr>
              <a:t>BEC and NAR can be updated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  <a:defRPr/>
            </a:pPr>
            <a:r>
              <a:rPr lang="en-GB" sz="2000" dirty="0" smtClean="0">
                <a:solidFill>
                  <a:srgbClr val="FFFF00"/>
                </a:solidFill>
                <a:latin typeface="Arial" charset="0"/>
              </a:rPr>
              <a:t>Changes </a:t>
            </a:r>
            <a:r>
              <a:rPr lang="en-GB" sz="2000" dirty="0" smtClean="0">
                <a:solidFill>
                  <a:srgbClr val="FFFF00"/>
                </a:solidFill>
                <a:latin typeface="Arial" charset="0"/>
              </a:rPr>
              <a:t>allowed to SS Regime </a:t>
            </a:r>
            <a:r>
              <a:rPr lang="en-GB" sz="2000" dirty="0" smtClean="0">
                <a:solidFill>
                  <a:srgbClr val="FFFF00"/>
                </a:solidFill>
                <a:latin typeface="Arial" charset="0"/>
              </a:rPr>
              <a:t>ID, BEC and NAR</a:t>
            </a:r>
            <a:endParaRPr lang="en-GB" sz="2000" dirty="0" smtClean="0">
              <a:solidFill>
                <a:srgbClr val="FFFF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  <a:defRPr/>
            </a:pPr>
            <a:r>
              <a:rPr lang="en-GB" sz="2000" dirty="0" smtClean="0">
                <a:solidFill>
                  <a:srgbClr val="FFFF00"/>
                </a:solidFill>
                <a:latin typeface="Arial" charset="0"/>
              </a:rPr>
              <a:t>Spatial </a:t>
            </a:r>
            <a:r>
              <a:rPr lang="en-GB" sz="2000" dirty="0" smtClean="0">
                <a:solidFill>
                  <a:srgbClr val="FFFF00"/>
                </a:solidFill>
                <a:latin typeface="Arial" charset="0"/>
              </a:rPr>
              <a:t>can be updated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  <a:defRPr/>
            </a:pPr>
            <a:endParaRPr lang="en-GB" sz="2000" dirty="0" smtClean="0">
              <a:solidFill>
                <a:srgbClr val="FFC000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609600" y="19050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304800" y="1219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Business</a:t>
            </a:r>
          </a:p>
          <a:p>
            <a:pPr marL="800100" lvl="1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dirty="0" smtClean="0">
                <a:solidFill>
                  <a:srgbClr val="FFC000"/>
                </a:solidFill>
                <a:latin typeface="Arial" charset="0"/>
              </a:rPr>
              <a:t>Requiring changes to </a:t>
            </a:r>
            <a:r>
              <a:rPr lang="en-GB" dirty="0" err="1" smtClean="0">
                <a:solidFill>
                  <a:srgbClr val="FFC000"/>
                </a:solidFill>
                <a:latin typeface="Arial" charset="0"/>
              </a:rPr>
              <a:t>silviculture</a:t>
            </a:r>
            <a:r>
              <a:rPr lang="en-GB" dirty="0" smtClean="0">
                <a:solidFill>
                  <a:srgbClr val="FFC000"/>
                </a:solidFill>
                <a:latin typeface="Arial" charset="0"/>
              </a:rPr>
              <a:t> prescription.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dirty="0" smtClean="0">
                <a:solidFill>
                  <a:srgbClr val="FFFF00"/>
                </a:solidFill>
                <a:latin typeface="Arial" charset="0"/>
              </a:rPr>
              <a:t>ESF function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u="sng" dirty="0" smtClean="0">
                <a:solidFill>
                  <a:srgbClr val="FFC000"/>
                </a:solidFill>
                <a:latin typeface="Arial" charset="0"/>
              </a:rPr>
              <a:t>Action Code “A” – Amendment</a:t>
            </a:r>
            <a:endParaRPr lang="en-GB" dirty="0" smtClean="0">
              <a:solidFill>
                <a:srgbClr val="FFC000"/>
              </a:solidFill>
              <a:latin typeface="Arial" charset="0"/>
            </a:endParaRP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GB" dirty="0" smtClean="0">
                <a:solidFill>
                  <a:srgbClr val="FFC000"/>
                </a:solidFill>
                <a:latin typeface="Arial" charset="0"/>
              </a:rPr>
              <a:t>All Standard Units (SU) must be submitted with same identifiers.  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GB" dirty="0" smtClean="0">
                <a:solidFill>
                  <a:srgbClr val="FFC000"/>
                </a:solidFill>
                <a:latin typeface="Arial" charset="0"/>
              </a:rPr>
              <a:t>If omit SU, assumed deletion. If change SU Identifier assume as new SU.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GB" dirty="0" smtClean="0">
                <a:solidFill>
                  <a:srgbClr val="FFC000"/>
                </a:solidFill>
                <a:latin typeface="Arial" charset="0"/>
              </a:rPr>
              <a:t>Any elements that differ for a given SU is assumed proposed amendment for approval</a:t>
            </a:r>
            <a:r>
              <a:rPr lang="en-GB" dirty="0" smtClean="0">
                <a:solidFill>
                  <a:srgbClr val="FFC000"/>
                </a:solidFill>
                <a:latin typeface="Arial" charset="0"/>
              </a:rPr>
              <a:t>.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GB" dirty="0" smtClean="0">
                <a:solidFill>
                  <a:srgbClr val="FFC000"/>
                </a:solidFill>
                <a:latin typeface="Arial" charset="0"/>
              </a:rPr>
              <a:t>Cannot change SU once declared FG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GB" dirty="0" smtClean="0">
                <a:solidFill>
                  <a:srgbClr val="FFC000"/>
                </a:solidFill>
                <a:latin typeface="Arial" charset="0"/>
              </a:rPr>
              <a:t>ESF </a:t>
            </a:r>
            <a:r>
              <a:rPr lang="en-GB" dirty="0" smtClean="0">
                <a:solidFill>
                  <a:srgbClr val="FFC000"/>
                </a:solidFill>
                <a:latin typeface="Arial" charset="0"/>
              </a:rPr>
              <a:t>Submission of </a:t>
            </a:r>
            <a:r>
              <a:rPr lang="en-GB" dirty="0" err="1" smtClean="0">
                <a:solidFill>
                  <a:srgbClr val="FFC000"/>
                </a:solidFill>
                <a:latin typeface="Arial" charset="0"/>
              </a:rPr>
              <a:t>Silviculture</a:t>
            </a:r>
            <a:r>
              <a:rPr lang="en-GB" dirty="0" smtClean="0">
                <a:solidFill>
                  <a:srgbClr val="FFC000"/>
                </a:solidFill>
                <a:latin typeface="Arial" charset="0"/>
              </a:rPr>
              <a:t> Prescription Amendments automatically becomes an Opening in “SUB” – Submitted Status awaiting for Inbox Processing.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GB" dirty="0" smtClean="0">
                <a:solidFill>
                  <a:srgbClr val="FFC000"/>
                </a:solidFill>
                <a:latin typeface="Arial" charset="0"/>
              </a:rPr>
              <a:t>Unable to recall amendment after submission.  If there is a requirement to change, must make request to District contact to Not Approve amendment in order to resubmit.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dirty="0" smtClean="0">
                <a:solidFill>
                  <a:srgbClr val="FFC000"/>
                </a:solidFill>
                <a:latin typeface="Arial" charset="0"/>
              </a:rPr>
              <a:t>All changes are audited via SU History and History</a:t>
            </a:r>
            <a:endParaRPr lang="en-GB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dirty="0">
              <a:solidFill>
                <a:srgbClr val="FFFF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FF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914400"/>
          </a:xfrm>
        </p:spPr>
        <p:txBody>
          <a:bodyPr/>
          <a:lstStyle/>
          <a:p>
            <a:pPr algn="l">
              <a:lnSpc>
                <a:spcPts val="3840"/>
              </a:lnSpc>
              <a:defRPr/>
            </a:pPr>
            <a:r>
              <a:rPr lang="en-US" sz="2800" dirty="0" err="1" smtClean="0">
                <a:solidFill>
                  <a:srgbClr val="FFFF00"/>
                </a:solidFill>
                <a:effectLst/>
                <a:latin typeface="Calibri" pitchFamily="34" charset="0"/>
              </a:rPr>
              <a:t>Silviculture</a:t>
            </a:r>
            <a:r>
              <a:rPr lang="en-US" sz="28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 Prescription Amendment                                   (Requiring Approval)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33400" y="10668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609600" y="19050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 </a:t>
            </a:r>
            <a:r>
              <a:rPr lang="en-US" sz="3600" dirty="0" smtClean="0">
                <a:solidFill>
                  <a:srgbClr val="FFFF00"/>
                </a:solidFill>
                <a:latin typeface="Calibri" pitchFamily="34" charset="0"/>
              </a:rPr>
              <a:t>Amendment requiring approval 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6096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381000" y="1219200"/>
          <a:ext cx="8229601" cy="1801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3882"/>
                <a:gridCol w="3273137"/>
                <a:gridCol w="2992582"/>
              </a:tblGrid>
              <a:tr h="38100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Sequence</a:t>
                      </a:r>
                      <a:endParaRPr lang="en-US" sz="1400" dirty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Action</a:t>
                      </a:r>
                      <a:r>
                        <a:rPr lang="en-US" sz="1400" baseline="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 Code</a:t>
                      </a:r>
                      <a:endParaRPr lang="en-US" sz="1400" dirty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SU’s</a:t>
                      </a:r>
                      <a:endParaRPr lang="en-US" sz="1400" dirty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Original Opening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1,</a:t>
                      </a:r>
                      <a:r>
                        <a:rPr lang="en-US" sz="1400" baseline="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 2, 3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51816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ESF Submission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“A”-Amendment</a:t>
                      </a:r>
                    </a:p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 with changed</a:t>
                      </a:r>
                      <a:r>
                        <a:rPr lang="en-US" sz="1400" baseline="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 values for each SU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1, 2, 3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36575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Outcome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Amendment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1, 2,3 with updated changes reflected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381000" y="3429000"/>
          <a:ext cx="8229601" cy="1938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3882"/>
                <a:gridCol w="3273137"/>
                <a:gridCol w="2992582"/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Sequence</a:t>
                      </a:r>
                      <a:endParaRPr lang="en-US" sz="1400" dirty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Action</a:t>
                      </a:r>
                      <a:r>
                        <a:rPr lang="en-US" sz="1400" baseline="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  Code</a:t>
                      </a:r>
                      <a:endParaRPr lang="en-US" sz="1400" dirty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SU’s</a:t>
                      </a:r>
                      <a:endParaRPr lang="en-US" sz="1400" dirty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Original Opening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1,</a:t>
                      </a:r>
                      <a:r>
                        <a:rPr lang="en-US" sz="1400" baseline="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 2, 3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51816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ESF Submission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“A”-Update</a:t>
                      </a:r>
                    </a:p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 with changed</a:t>
                      </a:r>
                      <a:r>
                        <a:rPr lang="en-US" sz="1400" baseline="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 values for each SU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2, 3, 4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389871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Outcome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Amendment</a:t>
                      </a:r>
                      <a:endParaRPr lang="en-US" sz="1400" dirty="0">
                        <a:solidFill>
                          <a:srgbClr val="FFFF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  <a:t> 2,3 with updated changes reflected</a:t>
                      </a:r>
                      <a:br>
                        <a:rPr lang="en-US" sz="1400" dirty="0" smtClean="0">
                          <a:solidFill>
                            <a:srgbClr val="FFFF00"/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SU</a:t>
                      </a:r>
                      <a:r>
                        <a:rPr lang="en-US" sz="14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1</a:t>
                      </a:r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is</a:t>
                      </a:r>
                      <a:r>
                        <a:rPr lang="en-US" sz="14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deleted</a:t>
                      </a:r>
                    </a:p>
                    <a:p>
                      <a:r>
                        <a:rPr lang="en-US" sz="14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4 is a new SU</a:t>
                      </a:r>
                      <a:endParaRPr lang="en-US" sz="14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76200" y="5410200"/>
            <a:ext cx="8458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150000"/>
              </a:lnSpc>
              <a:spcBef>
                <a:spcPts val="1200"/>
              </a:spcBef>
              <a:buClr>
                <a:schemeClr val="accent2"/>
              </a:buClr>
              <a:buSzPct val="75000"/>
              <a:defRPr/>
            </a:pPr>
            <a:r>
              <a:rPr lang="en-GB" sz="1600" dirty="0" smtClean="0">
                <a:solidFill>
                  <a:srgbClr val="FFFF00"/>
                </a:solidFill>
                <a:latin typeface="Arial" charset="0"/>
              </a:rPr>
              <a:t>	</a:t>
            </a:r>
            <a:r>
              <a:rPr lang="en-GB" sz="1600" dirty="0" smtClean="0">
                <a:solidFill>
                  <a:srgbClr val="FFC000"/>
                </a:solidFill>
                <a:latin typeface="Arial" charset="0"/>
              </a:rPr>
              <a:t>ESF submission of Amendment will change the Opening Status to “SUB” – amendment is submitted and awaits Ministry’s review and approval.  Only when the Opening is approved and then the requested changes are reflected in the Opening.</a:t>
            </a:r>
            <a:endParaRPr lang="en-GB" sz="16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150000"/>
              </a:lnSpc>
              <a:spcBef>
                <a:spcPts val="12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endParaRPr lang="en-GB" sz="16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endParaRPr lang="en-GB" sz="1600" dirty="0">
              <a:solidFill>
                <a:srgbClr val="FFFF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endParaRPr lang="en-GB" sz="16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endParaRPr lang="en-GB" sz="16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48400" y="1752600"/>
            <a:ext cx="2819400" cy="2678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rgbClr val="FFFF00"/>
                </a:solidFill>
                <a:latin typeface="Calibri" pitchFamily="34" charset="0"/>
              </a:rPr>
              <a:t>S201 – Inbox Search</a:t>
            </a:r>
          </a:p>
          <a:p>
            <a:pPr>
              <a:defRPr/>
            </a:pPr>
            <a:endParaRPr lang="en-US" sz="1400" b="1" dirty="0">
              <a:solidFill>
                <a:srgbClr val="FFFF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rgbClr val="FFFF00"/>
                </a:solidFill>
                <a:latin typeface="Calibri" pitchFamily="34" charset="0"/>
              </a:rPr>
              <a:t>MOF personnel must have “Approver” role to action.</a:t>
            </a:r>
          </a:p>
          <a:p>
            <a:pPr>
              <a:defRPr/>
            </a:pPr>
            <a:endParaRPr lang="en-US" sz="1400" b="1" dirty="0">
              <a:solidFill>
                <a:srgbClr val="FFFF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rgbClr val="FFFF00"/>
                </a:solidFill>
                <a:latin typeface="Calibri" pitchFamily="34" charset="0"/>
              </a:rPr>
              <a:t>Set Status to “SUB” &amp; Search</a:t>
            </a:r>
          </a:p>
          <a:p>
            <a:pPr>
              <a:defRPr/>
            </a:pPr>
            <a:endParaRPr lang="en-US" sz="1400" b="1" dirty="0">
              <a:solidFill>
                <a:srgbClr val="FFFF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rgbClr val="FFFF00"/>
                </a:solidFill>
                <a:latin typeface="Calibri" pitchFamily="34" charset="0"/>
              </a:rPr>
              <a:t>“SUB” status will not allow declaration and any attempt for any other SU modifications due to pending review.</a:t>
            </a:r>
          </a:p>
          <a:p>
            <a:pPr>
              <a:defRPr/>
            </a:pPr>
            <a:endParaRPr lang="en-US" sz="14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49158" name="Rectangle 14"/>
          <p:cNvSpPr>
            <a:spLocks noChangeArrowheads="1"/>
          </p:cNvSpPr>
          <p:nvPr/>
        </p:nvSpPr>
        <p:spPr bwMode="auto">
          <a:xfrm>
            <a:off x="4191000" y="5791200"/>
            <a:ext cx="1066800" cy="2397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28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–Amendment requiring Approval </a:t>
            </a:r>
            <a:br>
              <a:rPr lang="en-US" sz="2800" dirty="0" smtClean="0">
                <a:solidFill>
                  <a:srgbClr val="FFFF00"/>
                </a:solidFill>
                <a:effectLst/>
                <a:latin typeface="Calibri" pitchFamily="34" charset="0"/>
              </a:rPr>
            </a:br>
            <a:r>
              <a:rPr lang="en-US" sz="28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Inbox – RESULTS Approver role</a:t>
            </a:r>
          </a:p>
        </p:txBody>
      </p:sp>
      <p:pic>
        <p:nvPicPr>
          <p:cNvPr id="4916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88" y="1368425"/>
            <a:ext cx="6221412" cy="320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61" name="Rectangle 15"/>
          <p:cNvSpPr>
            <a:spLocks noChangeArrowheads="1"/>
          </p:cNvSpPr>
          <p:nvPr/>
        </p:nvSpPr>
        <p:spPr bwMode="auto">
          <a:xfrm>
            <a:off x="26988" y="3113088"/>
            <a:ext cx="1497012" cy="239712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162" name="Rectangle 9"/>
          <p:cNvSpPr>
            <a:spLocks noChangeArrowheads="1"/>
          </p:cNvSpPr>
          <p:nvPr/>
        </p:nvSpPr>
        <p:spPr bwMode="auto">
          <a:xfrm>
            <a:off x="2971800" y="3657600"/>
            <a:ext cx="381000" cy="2397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491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88" y="4562475"/>
            <a:ext cx="8189912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/>
          <p:nvPr/>
        </p:nvCxnSpPr>
        <p:spPr>
          <a:xfrm>
            <a:off x="533400" y="10668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76200" y="3198813"/>
            <a:ext cx="9296400" cy="34470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FFFF00"/>
                </a:solidFill>
                <a:latin typeface="Calibri" pitchFamily="34" charset="0"/>
              </a:rPr>
              <a:t>S201 – Inbox Search  </a:t>
            </a:r>
          </a:p>
          <a:p>
            <a:pPr>
              <a:defRPr/>
            </a:pPr>
            <a:r>
              <a:rPr lang="en-US" b="1" dirty="0" smtClean="0">
                <a:solidFill>
                  <a:srgbClr val="FFFF00"/>
                </a:solidFill>
                <a:latin typeface="Calibri" pitchFamily="34" charset="0"/>
              </a:rPr>
              <a:t>Ministry personnel </a:t>
            </a:r>
            <a:r>
              <a:rPr lang="en-US" b="1" dirty="0">
                <a:solidFill>
                  <a:srgbClr val="FFFF00"/>
                </a:solidFill>
                <a:latin typeface="Calibri" pitchFamily="34" charset="0"/>
              </a:rPr>
              <a:t>must have “Approver” role to action.</a:t>
            </a:r>
          </a:p>
          <a:p>
            <a:pPr>
              <a:defRPr/>
            </a:pPr>
            <a:endParaRPr lang="en-US" sz="1400" b="1" dirty="0">
              <a:solidFill>
                <a:srgbClr val="FFFF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Details 		Take to S310 – to enable review of  Submitted Proposal.</a:t>
            </a:r>
          </a:p>
          <a:p>
            <a:pPr>
              <a:defRPr/>
            </a:pPr>
            <a:endParaRPr lang="en-US" sz="1400" b="1" dirty="0">
              <a:solidFill>
                <a:srgbClr val="FFC0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Approve  		Will approve Submitted Amendment –</a:t>
            </a:r>
          </a:p>
          <a:p>
            <a:pPr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               		Opening will change from “SUB” to “APP” status</a:t>
            </a:r>
          </a:p>
          <a:p>
            <a:pPr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-----------------------------------------------------------------------------------------------------------------</a:t>
            </a:r>
          </a:p>
          <a:p>
            <a:pPr>
              <a:defRPr/>
            </a:pPr>
            <a:endParaRPr lang="en-US" sz="1400" b="1" dirty="0">
              <a:solidFill>
                <a:srgbClr val="FFC0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Not         </a:t>
            </a:r>
            <a:r>
              <a:rPr lang="en-US" sz="1400" b="1" dirty="0">
                <a:solidFill>
                  <a:srgbClr val="FFFF75"/>
                </a:solidFill>
                <a:latin typeface="Calibri" pitchFamily="34" charset="0"/>
              </a:rPr>
              <a:t>Approver:  	</a:t>
            </a: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Requires mandatory reason to explain reason for not approval.</a:t>
            </a:r>
          </a:p>
          <a:p>
            <a:pPr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Approve 		Opening change from “SUB” to “AMD”</a:t>
            </a:r>
          </a:p>
          <a:p>
            <a:pPr>
              <a:defRPr/>
            </a:pPr>
            <a:endParaRPr lang="en-US" sz="1400" b="1" dirty="0">
              <a:solidFill>
                <a:srgbClr val="FFC0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              </a:t>
            </a:r>
            <a:r>
              <a:rPr lang="en-US" sz="1400" b="1" dirty="0">
                <a:solidFill>
                  <a:srgbClr val="FFFF75"/>
                </a:solidFill>
                <a:latin typeface="Calibri" pitchFamily="34" charset="0"/>
              </a:rPr>
              <a:t>Submitter:  	</a:t>
            </a: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Make decision for next step:</a:t>
            </a:r>
          </a:p>
          <a:p>
            <a:pPr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		Delete Amendment – change from “AMD” status to “APP” to start over</a:t>
            </a:r>
          </a:p>
          <a:p>
            <a:pPr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		Modify existing Proposed Amendment to resubmit – change from “AMD” to “SUB”</a:t>
            </a:r>
          </a:p>
        </p:txBody>
      </p:sp>
      <p:pic>
        <p:nvPicPr>
          <p:cNvPr id="5017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43738" y="3657600"/>
            <a:ext cx="2024062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1539875"/>
            <a:ext cx="7391400" cy="165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28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–Amendment  requiring approval  	</a:t>
            </a:r>
            <a:br>
              <a:rPr lang="en-US" sz="2800" dirty="0" smtClean="0">
                <a:solidFill>
                  <a:srgbClr val="FFFF00"/>
                </a:solidFill>
                <a:effectLst/>
                <a:latin typeface="Calibri" pitchFamily="34" charset="0"/>
              </a:rPr>
            </a:br>
            <a:r>
              <a:rPr lang="en-US" sz="28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	Inbox – RESULTS Approver role</a:t>
            </a:r>
          </a:p>
        </p:txBody>
      </p:sp>
      <p:sp>
        <p:nvSpPr>
          <p:cNvPr id="50185" name="Rectangle 14"/>
          <p:cNvSpPr>
            <a:spLocks noChangeArrowheads="1"/>
          </p:cNvSpPr>
          <p:nvPr/>
        </p:nvSpPr>
        <p:spPr bwMode="auto">
          <a:xfrm>
            <a:off x="5638800" y="2957513"/>
            <a:ext cx="1828800" cy="241300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5018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7600" y="2347913"/>
            <a:ext cx="1703388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Straight Connector 10"/>
          <p:cNvCxnSpPr/>
          <p:nvPr/>
        </p:nvCxnSpPr>
        <p:spPr>
          <a:xfrm>
            <a:off x="533400" y="10668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96000" y="2438400"/>
            <a:ext cx="2819400" cy="2032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FFFF00"/>
                </a:solidFill>
                <a:latin typeface="+mj-lt"/>
              </a:rPr>
              <a:t>Upon Approval – Status changed to “APP”</a:t>
            </a:r>
          </a:p>
          <a:p>
            <a:pPr>
              <a:defRPr/>
            </a:pPr>
            <a:endParaRPr lang="en-US" sz="1400" dirty="0">
              <a:solidFill>
                <a:srgbClr val="FFFF00"/>
              </a:solidFill>
              <a:latin typeface="+mj-lt"/>
            </a:endParaRPr>
          </a:p>
          <a:p>
            <a:pPr>
              <a:defRPr/>
            </a:pPr>
            <a:r>
              <a:rPr lang="en-US" sz="1400" dirty="0">
                <a:solidFill>
                  <a:srgbClr val="FFFF00"/>
                </a:solidFill>
                <a:latin typeface="+mj-lt"/>
              </a:rPr>
              <a:t>All changes from the Amendment is now reflected current  S310-Stocking Standards.</a:t>
            </a:r>
          </a:p>
          <a:p>
            <a:pPr>
              <a:defRPr/>
            </a:pPr>
            <a:endParaRPr lang="en-US" sz="1400" dirty="0">
              <a:solidFill>
                <a:srgbClr val="FFFF00"/>
              </a:solidFill>
              <a:latin typeface="+mj-lt"/>
            </a:endParaRPr>
          </a:p>
          <a:p>
            <a:pPr>
              <a:defRPr/>
            </a:pPr>
            <a:r>
              <a:rPr lang="en-US" sz="1400" dirty="0">
                <a:solidFill>
                  <a:srgbClr val="FFFF00"/>
                </a:solidFill>
                <a:latin typeface="+mj-lt"/>
              </a:rPr>
              <a:t>SU History &amp; History contains Audited changes.</a:t>
            </a:r>
          </a:p>
        </p:txBody>
      </p:sp>
      <p:sp>
        <p:nvSpPr>
          <p:cNvPr id="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28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–Amendment requiring approval	</a:t>
            </a:r>
            <a:br>
              <a:rPr lang="en-US" sz="2800" dirty="0" smtClean="0">
                <a:solidFill>
                  <a:srgbClr val="FFFF00"/>
                </a:solidFill>
                <a:effectLst/>
                <a:latin typeface="Calibri" pitchFamily="34" charset="0"/>
              </a:rPr>
            </a:br>
            <a:r>
              <a:rPr lang="en-US" sz="28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	Inbox – Approved Opening</a:t>
            </a:r>
          </a:p>
        </p:txBody>
      </p:sp>
      <p:sp>
        <p:nvSpPr>
          <p:cNvPr id="51207" name="Rectangle 13"/>
          <p:cNvSpPr>
            <a:spLocks noChangeArrowheads="1"/>
          </p:cNvSpPr>
          <p:nvPr/>
        </p:nvSpPr>
        <p:spPr bwMode="auto">
          <a:xfrm>
            <a:off x="2438400" y="1600200"/>
            <a:ext cx="1143000" cy="2397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5120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88" y="1295400"/>
            <a:ext cx="5932487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9" name="Rectangle 16"/>
          <p:cNvSpPr>
            <a:spLocks noChangeArrowheads="1"/>
          </p:cNvSpPr>
          <p:nvPr/>
        </p:nvSpPr>
        <p:spPr bwMode="auto">
          <a:xfrm>
            <a:off x="2438400" y="1600200"/>
            <a:ext cx="1828800" cy="2397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10" name="Rectangle 18"/>
          <p:cNvSpPr>
            <a:spLocks noChangeArrowheads="1"/>
          </p:cNvSpPr>
          <p:nvPr/>
        </p:nvSpPr>
        <p:spPr bwMode="auto">
          <a:xfrm>
            <a:off x="1866900" y="3657600"/>
            <a:ext cx="685800" cy="2397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11" name="Rectangle 19"/>
          <p:cNvSpPr>
            <a:spLocks noChangeArrowheads="1"/>
          </p:cNvSpPr>
          <p:nvPr/>
        </p:nvSpPr>
        <p:spPr bwMode="auto">
          <a:xfrm>
            <a:off x="3733800" y="2552700"/>
            <a:ext cx="381000" cy="228600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533400" y="10668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2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Steps for ESF Major Amendment </a:t>
            </a:r>
          </a:p>
        </p:txBody>
      </p:sp>
      <p:grpSp>
        <p:nvGrpSpPr>
          <p:cNvPr id="3" name="Group 36"/>
          <p:cNvGrpSpPr>
            <a:grpSpLocks/>
          </p:cNvGrpSpPr>
          <p:nvPr/>
        </p:nvGrpSpPr>
        <p:grpSpPr bwMode="auto">
          <a:xfrm>
            <a:off x="419100" y="2552700"/>
            <a:ext cx="6096000" cy="1104900"/>
            <a:chOff x="152400" y="2247900"/>
            <a:chExt cx="6096000" cy="1104900"/>
          </a:xfrm>
        </p:grpSpPr>
        <p:sp>
          <p:nvSpPr>
            <p:cNvPr id="40" name="Rectangle 39"/>
            <p:cNvSpPr>
              <a:spLocks noChangeArrowheads="1"/>
            </p:cNvSpPr>
            <p:nvPr/>
          </p:nvSpPr>
          <p:spPr bwMode="auto">
            <a:xfrm>
              <a:off x="152400" y="2438400"/>
              <a:ext cx="9144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2000" b="1" dirty="0">
                  <a:solidFill>
                    <a:srgbClr val="FFFF75"/>
                  </a:solidFill>
                  <a:latin typeface="Arial" charset="0"/>
                </a:rPr>
                <a:t>APP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42" name="Rectangle 41"/>
            <p:cNvSpPr>
              <a:spLocks noChangeArrowheads="1"/>
            </p:cNvSpPr>
            <p:nvPr/>
          </p:nvSpPr>
          <p:spPr bwMode="auto">
            <a:xfrm>
              <a:off x="3505200" y="2438400"/>
              <a:ext cx="9144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2000" b="1" dirty="0">
                  <a:solidFill>
                    <a:srgbClr val="FFFF75"/>
                  </a:solidFill>
                  <a:latin typeface="Arial" charset="0"/>
                </a:rPr>
                <a:t>SUB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55312" name="Right Arrow 42"/>
            <p:cNvSpPr>
              <a:spLocks noChangeArrowheads="1"/>
            </p:cNvSpPr>
            <p:nvPr/>
          </p:nvSpPr>
          <p:spPr bwMode="auto">
            <a:xfrm>
              <a:off x="1066800" y="2438400"/>
              <a:ext cx="2438400" cy="342900"/>
            </a:xfrm>
            <a:prstGeom prst="rightArrow">
              <a:avLst>
                <a:gd name="adj1" fmla="val 50000"/>
                <a:gd name="adj2" fmla="val 50008"/>
              </a:avLst>
            </a:prstGeom>
            <a:solidFill>
              <a:srgbClr val="FFFF00"/>
            </a:solidFill>
            <a:ln w="9525" algn="ctr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Rectangle 43"/>
            <p:cNvSpPr>
              <a:spLocks noChangeArrowheads="1"/>
            </p:cNvSpPr>
            <p:nvPr/>
          </p:nvSpPr>
          <p:spPr bwMode="auto">
            <a:xfrm>
              <a:off x="5334000" y="2476500"/>
              <a:ext cx="9144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2000" b="1" dirty="0">
                  <a:solidFill>
                    <a:srgbClr val="FFFF75"/>
                  </a:solidFill>
                  <a:latin typeface="Arial" charset="0"/>
                </a:rPr>
                <a:t>APP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55314" name="Right Arrow 44"/>
            <p:cNvSpPr>
              <a:spLocks noChangeArrowheads="1"/>
            </p:cNvSpPr>
            <p:nvPr/>
          </p:nvSpPr>
          <p:spPr bwMode="auto">
            <a:xfrm>
              <a:off x="4419600" y="2476500"/>
              <a:ext cx="533400" cy="228600"/>
            </a:xfrm>
            <a:prstGeom prst="rightArrow">
              <a:avLst>
                <a:gd name="adj1" fmla="val 50000"/>
                <a:gd name="adj2" fmla="val 50005"/>
              </a:avLst>
            </a:prstGeom>
            <a:solidFill>
              <a:srgbClr val="FFFF00"/>
            </a:solidFill>
            <a:ln w="9525" algn="ctr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315" name="Right Arrow 45"/>
            <p:cNvSpPr>
              <a:spLocks noChangeArrowheads="1"/>
            </p:cNvSpPr>
            <p:nvPr/>
          </p:nvSpPr>
          <p:spPr bwMode="auto">
            <a:xfrm>
              <a:off x="4419600" y="3124200"/>
              <a:ext cx="533400" cy="228600"/>
            </a:xfrm>
            <a:prstGeom prst="rightArrow">
              <a:avLst>
                <a:gd name="adj1" fmla="val 50000"/>
                <a:gd name="adj2" fmla="val 50005"/>
              </a:avLst>
            </a:prstGeom>
            <a:solidFill>
              <a:srgbClr val="FFFF00"/>
            </a:solidFill>
            <a:ln w="9525" algn="ctr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Rectangle 47"/>
            <p:cNvSpPr>
              <a:spLocks noChangeArrowheads="1"/>
            </p:cNvSpPr>
            <p:nvPr/>
          </p:nvSpPr>
          <p:spPr bwMode="auto">
            <a:xfrm>
              <a:off x="4343400" y="2247900"/>
              <a:ext cx="838200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1200" b="1" dirty="0">
                  <a:solidFill>
                    <a:srgbClr val="FFC000"/>
                  </a:solidFill>
                  <a:latin typeface="Arial" charset="0"/>
                </a:rPr>
                <a:t>Approve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49" name="Rectangle 48"/>
            <p:cNvSpPr>
              <a:spLocks noChangeArrowheads="1"/>
            </p:cNvSpPr>
            <p:nvPr/>
          </p:nvSpPr>
          <p:spPr bwMode="auto">
            <a:xfrm>
              <a:off x="4229100" y="2857500"/>
              <a:ext cx="1104900" cy="266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1200" b="1" dirty="0">
                  <a:solidFill>
                    <a:srgbClr val="FFC000"/>
                  </a:solidFill>
                  <a:latin typeface="Arial" charset="0"/>
                </a:rPr>
                <a:t>Not Approve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55" name="Rectangle 54"/>
            <p:cNvSpPr>
              <a:spLocks noChangeArrowheads="1"/>
            </p:cNvSpPr>
            <p:nvPr/>
          </p:nvSpPr>
          <p:spPr bwMode="auto">
            <a:xfrm>
              <a:off x="5334000" y="3048000"/>
              <a:ext cx="9144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2000" b="1" dirty="0">
                  <a:solidFill>
                    <a:srgbClr val="FFFF75"/>
                  </a:solidFill>
                  <a:latin typeface="Arial" charset="0"/>
                </a:rPr>
                <a:t>AMD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</p:grpSp>
      <p:cxnSp>
        <p:nvCxnSpPr>
          <p:cNvPr id="55304" name="Straight Connector 56"/>
          <p:cNvCxnSpPr>
            <a:cxnSpLocks noChangeShapeType="1"/>
          </p:cNvCxnSpPr>
          <p:nvPr/>
        </p:nvCxnSpPr>
        <p:spPr bwMode="auto">
          <a:xfrm rot="10800000" flipH="1">
            <a:off x="419100" y="1905000"/>
            <a:ext cx="7010400" cy="38100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63" name="Rectangle 62"/>
          <p:cNvSpPr>
            <a:spLocks noChangeArrowheads="1"/>
          </p:cNvSpPr>
          <p:nvPr/>
        </p:nvSpPr>
        <p:spPr bwMode="auto">
          <a:xfrm>
            <a:off x="6286500" y="3352800"/>
            <a:ext cx="27051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ts val="15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1400" dirty="0">
                <a:solidFill>
                  <a:srgbClr val="FFC000"/>
                </a:solidFill>
                <a:latin typeface="Arial" charset="0"/>
              </a:rPr>
              <a:t>No changes reflected</a:t>
            </a:r>
          </a:p>
          <a:p>
            <a:pPr marL="342900" indent="-342900">
              <a:lnSpc>
                <a:spcPts val="15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1400" dirty="0">
                <a:solidFill>
                  <a:srgbClr val="FFC000"/>
                </a:solidFill>
                <a:latin typeface="Arial" charset="0"/>
              </a:rPr>
              <a:t>Submitter to respond</a:t>
            </a:r>
          </a:p>
          <a:p>
            <a:pPr marL="342900" indent="-342900">
              <a:lnSpc>
                <a:spcPts val="15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1400" dirty="0">
                <a:solidFill>
                  <a:srgbClr val="FFC000"/>
                </a:solidFill>
                <a:latin typeface="Arial" charset="0"/>
              </a:rPr>
              <a:t>As required on their respective forest management system</a:t>
            </a:r>
          </a:p>
          <a:p>
            <a:pPr marL="342900" indent="-342900">
              <a:lnSpc>
                <a:spcPts val="15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400" b="1" dirty="0">
              <a:solidFill>
                <a:srgbClr val="FFFF75"/>
              </a:solidFill>
              <a:latin typeface="Arial" charset="0"/>
            </a:endParaRPr>
          </a:p>
          <a:p>
            <a:pPr marL="342900" indent="-342900">
              <a:lnSpc>
                <a:spcPts val="15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4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ts val="15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4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5" name="Rectangle 64"/>
          <p:cNvSpPr>
            <a:spLocks noChangeArrowheads="1"/>
          </p:cNvSpPr>
          <p:nvPr/>
        </p:nvSpPr>
        <p:spPr bwMode="auto">
          <a:xfrm>
            <a:off x="6286500" y="2781300"/>
            <a:ext cx="28575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ts val="15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1400" dirty="0">
                <a:solidFill>
                  <a:srgbClr val="FFC000"/>
                </a:solidFill>
                <a:latin typeface="Arial" charset="0"/>
              </a:rPr>
              <a:t>Changes reflected and </a:t>
            </a:r>
            <a:r>
              <a:rPr lang="en-GB" sz="1400" dirty="0" smtClean="0">
                <a:solidFill>
                  <a:srgbClr val="FFC000"/>
                </a:solidFill>
                <a:latin typeface="Arial" charset="0"/>
              </a:rPr>
              <a:t>audited*</a:t>
            </a:r>
            <a:endParaRPr lang="en-GB" sz="1400" b="1" dirty="0">
              <a:solidFill>
                <a:srgbClr val="FFFF75"/>
              </a:solidFill>
              <a:latin typeface="Arial" charset="0"/>
            </a:endParaRPr>
          </a:p>
          <a:p>
            <a:pPr marL="342900" indent="-342900">
              <a:lnSpc>
                <a:spcPts val="15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4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ts val="15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4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10668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>
            <a:spLocks noChangeArrowheads="1"/>
          </p:cNvSpPr>
          <p:nvPr/>
        </p:nvSpPr>
        <p:spPr bwMode="auto">
          <a:xfrm>
            <a:off x="762000" y="5791200"/>
            <a:ext cx="7315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ts val="15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dirty="0" smtClean="0">
                <a:solidFill>
                  <a:srgbClr val="FFC000"/>
                </a:solidFill>
                <a:latin typeface="Arial" charset="0"/>
              </a:rPr>
              <a:t>*Auditing is done through SU History AND History (Event)</a:t>
            </a:r>
            <a:endParaRPr lang="en-GB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ts val="15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000" b="1" dirty="0">
              <a:solidFill>
                <a:srgbClr val="FFFF75"/>
              </a:solidFill>
              <a:latin typeface="Arial" charset="0"/>
            </a:endParaRPr>
          </a:p>
          <a:p>
            <a:pPr marL="342900" indent="-342900">
              <a:lnSpc>
                <a:spcPts val="15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4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ts val="15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4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48400" y="2133600"/>
            <a:ext cx="228600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defRPr/>
            </a:pPr>
            <a:endParaRPr lang="en-US" sz="1400" dirty="0">
              <a:solidFill>
                <a:srgbClr val="FFC000"/>
              </a:solidFill>
              <a:latin typeface="+mj-lt"/>
            </a:endParaRPr>
          </a:p>
          <a:p>
            <a:pPr>
              <a:lnSpc>
                <a:spcPts val="1500"/>
              </a:lnSpc>
              <a:defRPr/>
            </a:pPr>
            <a:r>
              <a:rPr lang="en-US" sz="14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SU History Tracks all SU Modifications since March 2008</a:t>
            </a:r>
            <a:endParaRPr lang="en-US" sz="14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Auditing – SU History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6096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066800"/>
            <a:ext cx="5715000" cy="533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2362200" y="3352800"/>
            <a:ext cx="914400" cy="228600"/>
          </a:xfrm>
          <a:prstGeom prst="rect">
            <a:avLst/>
          </a:prstGeom>
          <a:noFill/>
          <a:ln w="28575" algn="ctr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58000" y="3810000"/>
            <a:ext cx="2209800" cy="1246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ts val="1500"/>
              </a:lnSpc>
              <a:defRPr/>
            </a:pPr>
            <a:endParaRPr lang="en-US" sz="1400" dirty="0">
              <a:solidFill>
                <a:srgbClr val="FFC000"/>
              </a:solidFill>
              <a:latin typeface="+mj-lt"/>
            </a:endParaRPr>
          </a:p>
          <a:p>
            <a:pPr>
              <a:lnSpc>
                <a:spcPts val="1500"/>
              </a:lnSpc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All records will have either “O” original or “ES”</a:t>
            </a:r>
          </a:p>
          <a:p>
            <a:pPr>
              <a:lnSpc>
                <a:spcPts val="1500"/>
              </a:lnSpc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As the baseline condition </a:t>
            </a:r>
          </a:p>
          <a:p>
            <a:pPr>
              <a:lnSpc>
                <a:spcPts val="1500"/>
              </a:lnSpc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to use as basis for </a:t>
            </a:r>
            <a:r>
              <a:rPr lang="en-US" sz="1400" b="1" dirty="0" smtClean="0">
                <a:solidFill>
                  <a:srgbClr val="FFC000"/>
                </a:solidFill>
                <a:latin typeface="Calibri" pitchFamily="34" charset="0"/>
              </a:rPr>
              <a:t>comparison</a:t>
            </a:r>
            <a:endParaRPr lang="en-US" sz="1400" b="1" dirty="0">
              <a:solidFill>
                <a:srgbClr val="FFC000"/>
              </a:solidFill>
              <a:latin typeface="Calibri" pitchFamily="34" charset="0"/>
            </a:endParaRPr>
          </a:p>
        </p:txBody>
      </p:sp>
      <p:pic>
        <p:nvPicPr>
          <p:cNvPr id="2765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47800"/>
            <a:ext cx="67945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6" name="Rectangle 11"/>
          <p:cNvSpPr>
            <a:spLocks noChangeArrowheads="1"/>
          </p:cNvSpPr>
          <p:nvPr/>
        </p:nvSpPr>
        <p:spPr bwMode="auto">
          <a:xfrm>
            <a:off x="0" y="5562600"/>
            <a:ext cx="6794500" cy="381000"/>
          </a:xfrm>
          <a:prstGeom prst="rect">
            <a:avLst/>
          </a:prstGeom>
          <a:solidFill>
            <a:srgbClr val="FFFF00">
              <a:alpha val="14117"/>
            </a:srgbClr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Auditing – SU History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6096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88" y="1143000"/>
            <a:ext cx="5994400" cy="191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48400" y="1841500"/>
            <a:ext cx="2362200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rgbClr val="FFFF00"/>
                </a:solidFill>
                <a:latin typeface="Calibri" pitchFamily="34" charset="0"/>
              </a:rPr>
              <a:t>Upon Approval – Status changed to “APP”</a:t>
            </a:r>
          </a:p>
          <a:p>
            <a:pPr>
              <a:defRPr/>
            </a:pPr>
            <a:endParaRPr lang="en-US" sz="1400" b="1" dirty="0">
              <a:solidFill>
                <a:srgbClr val="FFFF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rgbClr val="FFFF00"/>
                </a:solidFill>
                <a:latin typeface="Calibri" pitchFamily="34" charset="0"/>
              </a:rPr>
              <a:t>All changes from the Amendment is now reflected.</a:t>
            </a:r>
          </a:p>
          <a:p>
            <a:pPr>
              <a:defRPr/>
            </a:pPr>
            <a:endParaRPr lang="en-US" sz="1400" b="1" dirty="0">
              <a:solidFill>
                <a:srgbClr val="FFFF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rgbClr val="FFFF00"/>
                </a:solidFill>
                <a:latin typeface="Calibri" pitchFamily="34" charset="0"/>
              </a:rPr>
              <a:t>SU History &amp; History contains Audited changes.</a:t>
            </a:r>
          </a:p>
          <a:p>
            <a:pPr>
              <a:defRPr/>
            </a:pPr>
            <a:endParaRPr lang="en-US" sz="1400" b="1" dirty="0">
              <a:solidFill>
                <a:srgbClr val="FFFF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rgbClr val="FFFF00"/>
                </a:solidFill>
                <a:latin typeface="Calibri" pitchFamily="34" charset="0"/>
              </a:rPr>
              <a:t>Changes items from the Action is in </a:t>
            </a:r>
            <a:r>
              <a:rPr lang="en-US" sz="1400" b="1" i="1" dirty="0">
                <a:solidFill>
                  <a:srgbClr val="FF3300"/>
                </a:solidFill>
                <a:latin typeface="Calibri" pitchFamily="34" charset="0"/>
              </a:rPr>
              <a:t>(red)</a:t>
            </a:r>
            <a:r>
              <a:rPr lang="en-US" sz="1400" b="1" dirty="0">
                <a:solidFill>
                  <a:srgbClr val="FFFF00"/>
                </a:solidFill>
                <a:latin typeface="Calibri" pitchFamily="34" charset="0"/>
              </a:rPr>
              <a:t>.</a:t>
            </a:r>
          </a:p>
          <a:p>
            <a:pPr>
              <a:defRPr/>
            </a:pPr>
            <a:endParaRPr lang="en-US" sz="1400" b="1" dirty="0">
              <a:solidFill>
                <a:srgbClr val="FFFF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rgbClr val="FF3300"/>
                </a:solidFill>
                <a:latin typeface="Calibri" pitchFamily="34" charset="0"/>
              </a:rPr>
              <a:t>Only has changes effective March 11, 2008                      (date which this infrastructure was created)</a:t>
            </a:r>
          </a:p>
        </p:txBody>
      </p:sp>
      <p:sp>
        <p:nvSpPr>
          <p:cNvPr id="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28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 SU History</a:t>
            </a:r>
          </a:p>
        </p:txBody>
      </p:sp>
      <p:sp>
        <p:nvSpPr>
          <p:cNvPr id="52232" name="Rectangle 19"/>
          <p:cNvSpPr>
            <a:spLocks noChangeArrowheads="1"/>
          </p:cNvSpPr>
          <p:nvPr/>
        </p:nvSpPr>
        <p:spPr bwMode="auto">
          <a:xfrm>
            <a:off x="5486400" y="2209800"/>
            <a:ext cx="534988" cy="228600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5223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88" y="2413000"/>
            <a:ext cx="5307012" cy="444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Straight Connector 9"/>
          <p:cNvCxnSpPr/>
          <p:nvPr/>
        </p:nvCxnSpPr>
        <p:spPr>
          <a:xfrm>
            <a:off x="533400" y="10668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Auditing – History</a:t>
            </a:r>
          </a:p>
        </p:txBody>
      </p:sp>
      <p:pic>
        <p:nvPicPr>
          <p:cNvPr id="5325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25750"/>
            <a:ext cx="6248400" cy="380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8588" y="3530600"/>
            <a:ext cx="6248400" cy="313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6" name="Rectangle 19"/>
          <p:cNvSpPr>
            <a:spLocks noChangeArrowheads="1"/>
          </p:cNvSpPr>
          <p:nvPr/>
        </p:nvSpPr>
        <p:spPr bwMode="auto">
          <a:xfrm>
            <a:off x="2133600" y="6438900"/>
            <a:ext cx="534988" cy="228600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5325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88" y="1295400"/>
            <a:ext cx="7018337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6248400" y="1714500"/>
            <a:ext cx="3003550" cy="1600438"/>
          </a:xfrm>
          <a:prstGeom prst="rect">
            <a:avLst/>
          </a:prstGeom>
          <a:solidFill>
            <a:srgbClr val="FFFFFF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rgbClr val="FF3300"/>
                </a:solidFill>
                <a:latin typeface="Calibri" pitchFamily="34" charset="0"/>
              </a:rPr>
              <a:t>S610 History provides each of event.</a:t>
            </a:r>
          </a:p>
          <a:p>
            <a:pPr>
              <a:defRPr/>
            </a:pPr>
            <a:r>
              <a:rPr lang="en-US" sz="1400" b="1" dirty="0">
                <a:solidFill>
                  <a:srgbClr val="FF3300"/>
                </a:solidFill>
                <a:latin typeface="Calibri" pitchFamily="34" charset="0"/>
              </a:rPr>
              <a:t> </a:t>
            </a:r>
          </a:p>
          <a:p>
            <a:pPr>
              <a:defRPr/>
            </a:pPr>
            <a:r>
              <a:rPr lang="en-US" sz="1400" b="1" dirty="0">
                <a:solidFill>
                  <a:srgbClr val="FF3300"/>
                </a:solidFill>
                <a:latin typeface="Calibri" pitchFamily="34" charset="0"/>
              </a:rPr>
              <a:t>SU History data can also be accessed from S610.</a:t>
            </a:r>
          </a:p>
          <a:p>
            <a:pPr>
              <a:defRPr/>
            </a:pPr>
            <a:endParaRPr lang="en-US" sz="1400" b="1" dirty="0">
              <a:solidFill>
                <a:srgbClr val="FF33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rgbClr val="FF3300"/>
                </a:solidFill>
                <a:latin typeface="Calibri" pitchFamily="34" charset="0"/>
              </a:rPr>
              <a:t>History provides tracking of individual element changed</a:t>
            </a:r>
          </a:p>
        </p:txBody>
      </p:sp>
      <p:sp>
        <p:nvSpPr>
          <p:cNvPr id="53259" name="Rectangle 15"/>
          <p:cNvSpPr>
            <a:spLocks noChangeArrowheads="1"/>
          </p:cNvSpPr>
          <p:nvPr/>
        </p:nvSpPr>
        <p:spPr bwMode="auto">
          <a:xfrm>
            <a:off x="4419600" y="2857500"/>
            <a:ext cx="534988" cy="228600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533400" y="10668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-152400"/>
            <a:ext cx="8305800" cy="1143000"/>
          </a:xfrm>
        </p:spPr>
        <p:txBody>
          <a:bodyPr/>
          <a:lstStyle/>
          <a:p>
            <a:pPr algn="l">
              <a:defRPr/>
            </a:pP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  <a:cs typeface="Arial" pitchFamily="34" charset="0"/>
              </a:rPr>
              <a:t>RESULTS – CRS Reports SU History</a:t>
            </a: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304800" y="1828800"/>
            <a:ext cx="8382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  <a:defRPr/>
            </a:pPr>
            <a:endParaRPr lang="en-GB" sz="24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4" name="Rectangle 12"/>
          <p:cNvSpPr>
            <a:spLocks noChangeArrowheads="1"/>
          </p:cNvSpPr>
          <p:nvPr/>
        </p:nvSpPr>
        <p:spPr bwMode="auto">
          <a:xfrm>
            <a:off x="6212244" y="1828800"/>
            <a:ext cx="2931756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171450" indent="-171450">
              <a:buFont typeface="Arial" pitchFamily="34" charset="0"/>
              <a:buChar char="•"/>
            </a:pPr>
            <a:r>
              <a:rPr lang="en-US" dirty="0" smtClean="0">
                <a:solidFill>
                  <a:srgbClr val="FFFF00"/>
                </a:solidFill>
                <a:latin typeface="+mj-lt"/>
              </a:rPr>
              <a:t>Stocking Standard Modification Detail and Summary Reports are effective March 11, 2008 based on SU History function in RESULTS.  </a:t>
            </a:r>
          </a:p>
          <a:p>
            <a:pPr marL="171450" indent="-171450">
              <a:buFont typeface="Arial" pitchFamily="34" charset="0"/>
              <a:buChar char="•"/>
            </a:pPr>
            <a:endParaRPr lang="en-US" dirty="0" smtClean="0">
              <a:solidFill>
                <a:srgbClr val="FFFF00"/>
              </a:solidFill>
              <a:latin typeface="+mj-lt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US" dirty="0" smtClean="0">
              <a:solidFill>
                <a:srgbClr val="FFFF00"/>
              </a:solidFill>
              <a:latin typeface="+mj-lt"/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en-US" dirty="0" smtClean="0">
                <a:solidFill>
                  <a:srgbClr val="FFFF00"/>
                </a:solidFill>
                <a:latin typeface="+mj-lt"/>
              </a:rPr>
              <a:t>Any SU Modifications prior to this date is not reported via SU History function but information is available via Event History.</a:t>
            </a:r>
          </a:p>
          <a:p>
            <a:pPr marL="342900" indent="-342900">
              <a:buFont typeface="Arial" charset="0"/>
              <a:buChar char="•"/>
            </a:pPr>
            <a:endParaRPr lang="en-US" dirty="0">
              <a:solidFill>
                <a:srgbClr val="FFFF00"/>
              </a:solidFill>
              <a:latin typeface="+mj-lt"/>
            </a:endParaRPr>
          </a:p>
        </p:txBody>
      </p:sp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47800"/>
            <a:ext cx="6212244" cy="2610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4114800"/>
            <a:ext cx="6400800" cy="1967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/>
        </p:nvCxnSpPr>
        <p:spPr>
          <a:xfrm>
            <a:off x="533400" y="10668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17625"/>
            <a:ext cx="6381750" cy="554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3" name="TextBox 6"/>
          <p:cNvSpPr txBox="1">
            <a:spLocks noChangeArrowheads="1"/>
          </p:cNvSpPr>
          <p:nvPr/>
        </p:nvSpPr>
        <p:spPr bwMode="auto">
          <a:xfrm>
            <a:off x="3276600" y="5715000"/>
            <a:ext cx="3673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1400" dirty="0">
                <a:solidFill>
                  <a:srgbClr val="FF0000"/>
                </a:solidFill>
              </a:rPr>
              <a:t>Format CSV or PDF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04800" y="-228600"/>
            <a:ext cx="83058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33CC33"/>
                </a:solidFill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33CC33"/>
                </a:solidFill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60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uLnTx/>
                <a:uFillTx/>
                <a:latin typeface="Calibri" pitchFamily="34" charset="0"/>
                <a:ea typeface="+mj-ea"/>
                <a:cs typeface="+mj-cs"/>
              </a:rPr>
              <a:t>RESULTS – SU Modification</a:t>
            </a:r>
            <a:r>
              <a:rPr kumimoji="0" lang="en-US" sz="3600" u="none" strike="noStrike" kern="0" cap="none" spc="0" normalizeH="0" noProof="0" dirty="0" smtClean="0">
                <a:ln>
                  <a:noFill/>
                </a:ln>
                <a:solidFill>
                  <a:srgbClr val="FFFF00"/>
                </a:solidFill>
                <a:uLnTx/>
                <a:uFillTx/>
                <a:latin typeface="Calibri" pitchFamily="34" charset="0"/>
                <a:ea typeface="+mj-ea"/>
                <a:cs typeface="+mj-cs"/>
              </a:rPr>
              <a:t> Summary</a:t>
            </a:r>
            <a:endParaRPr kumimoji="0" lang="en-US" sz="360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533400" y="10668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341438"/>
            <a:ext cx="7848600" cy="485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52400" y="-152400"/>
            <a:ext cx="83058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33CC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33CC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60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uLnTx/>
                <a:uFillTx/>
                <a:latin typeface="Calibri" pitchFamily="34" charset="0"/>
                <a:ea typeface="+mj-ea"/>
                <a:cs typeface="+mj-cs"/>
              </a:rPr>
              <a:t>RESULTS – SU Modification</a:t>
            </a:r>
            <a:r>
              <a:rPr kumimoji="0" lang="en-US" sz="3600" i="0" u="none" strike="noStrike" kern="0" cap="none" spc="0" normalizeH="0" noProof="0" dirty="0" smtClean="0">
                <a:ln>
                  <a:noFill/>
                </a:ln>
                <a:solidFill>
                  <a:srgbClr val="FFFF00"/>
                </a:solidFill>
                <a:uLnTx/>
                <a:uFillTx/>
                <a:latin typeface="Calibri" pitchFamily="34" charset="0"/>
                <a:ea typeface="+mj-ea"/>
                <a:cs typeface="+mj-cs"/>
              </a:rPr>
              <a:t> Summary</a:t>
            </a:r>
            <a:endParaRPr kumimoji="0" lang="en-US" sz="3600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52400" y="11430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57338"/>
            <a:ext cx="7364413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1" name="TextBox 6"/>
          <p:cNvSpPr txBox="1">
            <a:spLocks noChangeArrowheads="1"/>
          </p:cNvSpPr>
          <p:nvPr/>
        </p:nvSpPr>
        <p:spPr bwMode="auto">
          <a:xfrm>
            <a:off x="3692526" y="5084763"/>
            <a:ext cx="36718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1400" dirty="0">
                <a:solidFill>
                  <a:srgbClr val="FF0000"/>
                </a:solidFill>
              </a:rPr>
              <a:t>Format CSV  - but only View Online</a:t>
            </a:r>
          </a:p>
          <a:p>
            <a:pPr marL="342900" indent="-342900">
              <a:buFont typeface="Arial" charset="0"/>
              <a:buChar char="•"/>
            </a:pPr>
            <a:r>
              <a:rPr lang="en-US" sz="1400" dirty="0">
                <a:solidFill>
                  <a:srgbClr val="FF0000"/>
                </a:solidFill>
              </a:rPr>
              <a:t>PDF – View Online or Email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28600" y="-152400"/>
            <a:ext cx="83058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33CC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33CC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60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uLnTx/>
                <a:uFillTx/>
                <a:latin typeface="Calibri" pitchFamily="34" charset="0"/>
                <a:ea typeface="+mj-ea"/>
                <a:cs typeface="+mj-cs"/>
              </a:rPr>
              <a:t>RESULTS – SU Modification</a:t>
            </a:r>
            <a:r>
              <a:rPr kumimoji="0" lang="en-US" sz="3600" i="0" u="none" strike="noStrike" kern="0" cap="none" spc="0" normalizeH="0" noProof="0" dirty="0" smtClean="0">
                <a:ln>
                  <a:noFill/>
                </a:ln>
                <a:solidFill>
                  <a:srgbClr val="FFFF00"/>
                </a:solidFill>
                <a:uLnTx/>
                <a:uFillTx/>
                <a:latin typeface="Calibri" pitchFamily="34" charset="0"/>
                <a:ea typeface="+mj-ea"/>
                <a:cs typeface="+mj-cs"/>
              </a:rPr>
              <a:t> Detail</a:t>
            </a:r>
            <a:endParaRPr kumimoji="0" lang="en-US" sz="3600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381000" y="10668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1075"/>
            <a:ext cx="6797675" cy="587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5" name="TextBox 6"/>
          <p:cNvSpPr txBox="1">
            <a:spLocks noChangeArrowheads="1"/>
          </p:cNvSpPr>
          <p:nvPr/>
        </p:nvSpPr>
        <p:spPr bwMode="auto">
          <a:xfrm>
            <a:off x="2743200" y="4446587"/>
            <a:ext cx="3673475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1400" dirty="0">
                <a:solidFill>
                  <a:srgbClr val="FF0000"/>
                </a:solidFill>
              </a:rPr>
              <a:t>Changes based on action will be in </a:t>
            </a:r>
            <a:r>
              <a:rPr lang="en-US" sz="1400" i="1" dirty="0">
                <a:solidFill>
                  <a:srgbClr val="FF0000"/>
                </a:solidFill>
              </a:rPr>
              <a:t>(brackets and </a:t>
            </a:r>
            <a:r>
              <a:rPr lang="en-US" sz="1400" i="1" dirty="0" err="1">
                <a:solidFill>
                  <a:srgbClr val="FF0000"/>
                </a:solidFill>
              </a:rPr>
              <a:t>italized</a:t>
            </a:r>
            <a:r>
              <a:rPr lang="en-US" sz="1400" i="1" dirty="0">
                <a:solidFill>
                  <a:srgbClr val="FF0000"/>
                </a:solidFill>
              </a:rPr>
              <a:t>)</a:t>
            </a:r>
          </a:p>
          <a:p>
            <a:pPr marL="342900" indent="-342900">
              <a:buFont typeface="Arial" charset="0"/>
              <a:buChar char="•"/>
            </a:pP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28600"/>
            <a:ext cx="83058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33CC33"/>
                </a:solidFill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33CC33"/>
                </a:solidFill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60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uLnTx/>
                <a:uFillTx/>
                <a:latin typeface="Calibri" pitchFamily="34" charset="0"/>
                <a:ea typeface="+mj-ea"/>
                <a:cs typeface="+mj-cs"/>
              </a:rPr>
              <a:t>RESULTS – SU Modification</a:t>
            </a:r>
            <a:r>
              <a:rPr kumimoji="0" lang="en-US" sz="3600" i="0" u="none" strike="noStrike" kern="0" cap="none" spc="0" normalizeH="0" noProof="0" dirty="0" smtClean="0">
                <a:ln>
                  <a:noFill/>
                </a:ln>
                <a:solidFill>
                  <a:srgbClr val="FFFF00"/>
                </a:solidFill>
                <a:uLnTx/>
                <a:uFillTx/>
                <a:latin typeface="Calibri" pitchFamily="34" charset="0"/>
                <a:ea typeface="+mj-ea"/>
                <a:cs typeface="+mj-cs"/>
              </a:rPr>
              <a:t> Detail</a:t>
            </a:r>
            <a:endParaRPr kumimoji="0" lang="en-US" sz="3600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762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533400" y="-152400"/>
            <a:ext cx="8839200" cy="12192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457200" indent="-457200">
              <a:lnSpc>
                <a:spcPct val="200000"/>
              </a:lnSpc>
              <a:spcBef>
                <a:spcPct val="0"/>
              </a:spcBef>
              <a:defRPr/>
            </a:pPr>
            <a:r>
              <a:rPr lang="en-US" sz="2800" spc="-100" dirty="0" smtClean="0">
                <a:solidFill>
                  <a:srgbClr val="FFC000"/>
                </a:solidFill>
                <a:latin typeface="Calibri" pitchFamily="34" charset="0"/>
              </a:rPr>
              <a:t>Help Resources 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096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 txBox="1">
            <a:spLocks/>
          </p:cNvSpPr>
          <p:nvPr/>
        </p:nvSpPr>
        <p:spPr>
          <a:xfrm>
            <a:off x="5715000" y="2895600"/>
            <a:ext cx="2057400" cy="6096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>
              <a:spcBef>
                <a:spcPct val="0"/>
              </a:spcBef>
            </a:pPr>
            <a:endParaRPr lang="en-US" sz="1200" spc="-100" dirty="0" smtClean="0">
              <a:solidFill>
                <a:srgbClr val="FFFF00"/>
              </a:solidFill>
              <a:latin typeface="Calibri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r>
              <a:rPr lang="en-US" sz="1600" b="1" spc="-10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E-Stand Enhancement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9600" y="914400"/>
            <a:ext cx="48398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  <a:hlinkClick r:id="rId2"/>
              </a:rPr>
              <a:t>http://www.for.gov.bc.ca/his/results/support.htm</a:t>
            </a:r>
            <a:endParaRPr lang="en-US" dirty="0" smtClean="0">
              <a:solidFill>
                <a:srgbClr val="FFC000"/>
              </a:solidFill>
            </a:endParaRPr>
          </a:p>
          <a:p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752600"/>
            <a:ext cx="5257800" cy="2347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609600" y="1295400"/>
            <a:ext cx="5791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  <a:hlinkClick r:id="rId4"/>
              </a:rPr>
              <a:t>http://www.for.gov.bc.ca/his/results/training/index.htm</a:t>
            </a:r>
            <a:endParaRPr lang="en-US" dirty="0" smtClean="0">
              <a:solidFill>
                <a:srgbClr val="FFC000"/>
              </a:solidFill>
            </a:endParaRPr>
          </a:p>
          <a:p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76800" y="2859902"/>
            <a:ext cx="4267200" cy="3998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7063</TotalTime>
  <Words>2116</Words>
  <Application>Microsoft Office PowerPoint</Application>
  <PresentationFormat>On-screen Show (4:3)</PresentationFormat>
  <Paragraphs>497</Paragraphs>
  <Slides>46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Metro</vt:lpstr>
      <vt:lpstr>Slide 1</vt:lpstr>
      <vt:lpstr>Learning Objectives</vt:lpstr>
      <vt:lpstr>Business Guidance</vt:lpstr>
      <vt:lpstr>Slide 4</vt:lpstr>
      <vt:lpstr>Technical Documentation References  http://www.for.gov.bc.ca/his/results/techDocs.htm </vt:lpstr>
      <vt:lpstr>Slide 6</vt:lpstr>
      <vt:lpstr>Slide 7</vt:lpstr>
      <vt:lpstr>Slide 8</vt:lpstr>
      <vt:lpstr>Slide 9</vt:lpstr>
      <vt:lpstr>RESULTS – General Process</vt:lpstr>
      <vt:lpstr>RESULTS – 1) What type of Plan?</vt:lpstr>
      <vt:lpstr>RESULTS – 1) What type of Plan?</vt:lpstr>
      <vt:lpstr>RESULTS – 1) What type of Plan?</vt:lpstr>
      <vt:lpstr>Slide 14</vt:lpstr>
      <vt:lpstr>RESULTS – 2) What type of change?</vt:lpstr>
      <vt:lpstr>RESULTS – Corrections</vt:lpstr>
      <vt:lpstr>RESULTS – Corrections</vt:lpstr>
      <vt:lpstr>RESULTS – ESF Corrections</vt:lpstr>
      <vt:lpstr>RESULTS – Minor Amendment</vt:lpstr>
      <vt:lpstr>RESULTS – Minor Amendment</vt:lpstr>
      <vt:lpstr>RESULTS – FRPA s.197 (Silv Prescription)</vt:lpstr>
      <vt:lpstr>RESULTS – FRPA s.197 (Silv Prescription)</vt:lpstr>
      <vt:lpstr>RESULTS – FRPA s.197</vt:lpstr>
      <vt:lpstr>RESULTS – s.197</vt:lpstr>
      <vt:lpstr>Approved Variation</vt:lpstr>
      <vt:lpstr>RESULTS – Approved Variation</vt:lpstr>
      <vt:lpstr>FDP Site Plan FRPA s.197 over to FSP</vt:lpstr>
      <vt:lpstr>RESULTS – FDP Site Plan s197 rollover</vt:lpstr>
      <vt:lpstr>Site Plan Amendment</vt:lpstr>
      <vt:lpstr>RESULTS – Site Plan Amendment</vt:lpstr>
      <vt:lpstr>Silviculture Prescription Amendment                                   (Requiring Approval)</vt:lpstr>
      <vt:lpstr>RESULTS – Amendment requiring approval </vt:lpstr>
      <vt:lpstr>RESULTS –Amendment requiring Approval  Inbox – RESULTS Approver role</vt:lpstr>
      <vt:lpstr>RESULTS –Amendment  requiring approval     Inbox – RESULTS Approver role</vt:lpstr>
      <vt:lpstr>RESULTS –Amendment requiring approval   Inbox – Approved Opening</vt:lpstr>
      <vt:lpstr>Steps for ESF Major Amendment </vt:lpstr>
      <vt:lpstr>Auditing – SU History</vt:lpstr>
      <vt:lpstr>Auditing – SU History</vt:lpstr>
      <vt:lpstr>RESULTS – SU History</vt:lpstr>
      <vt:lpstr>Auditing – History</vt:lpstr>
      <vt:lpstr> RESULTS – CRS Reports SU History</vt:lpstr>
      <vt:lpstr>Slide 42</vt:lpstr>
      <vt:lpstr>Slide 43</vt:lpstr>
      <vt:lpstr>Slide 44</vt:lpstr>
      <vt:lpstr>Slide 45</vt:lpstr>
      <vt:lpstr>Slide 46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Mei-Ching</dc:creator>
  <cp:lastModifiedBy>Mei-Ching</cp:lastModifiedBy>
  <cp:revision>712</cp:revision>
  <dcterms:created xsi:type="dcterms:W3CDTF">2013-08-12T17:48:45Z</dcterms:created>
  <dcterms:modified xsi:type="dcterms:W3CDTF">2013-11-06T20:56:30Z</dcterms:modified>
</cp:coreProperties>
</file>